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5" r:id="rId6"/>
    <p:sldMasterId id="2147483683" r:id="rId7"/>
  </p:sldMasterIdLst>
  <p:notesMasterIdLst>
    <p:notesMasterId r:id="rId25"/>
  </p:notesMasterIdLst>
  <p:sldIdLst>
    <p:sldId id="2147479837" r:id="rId8"/>
    <p:sldId id="2147480142" r:id="rId9"/>
    <p:sldId id="259" r:id="rId10"/>
    <p:sldId id="1839" r:id="rId11"/>
    <p:sldId id="2147480147" r:id="rId12"/>
    <p:sldId id="2147480146" r:id="rId13"/>
    <p:sldId id="2147470288" r:id="rId14"/>
    <p:sldId id="2147479838" r:id="rId15"/>
    <p:sldId id="2147470290" r:id="rId16"/>
    <p:sldId id="2147479839" r:id="rId17"/>
    <p:sldId id="2306" r:id="rId18"/>
    <p:sldId id="2147470312" r:id="rId19"/>
    <p:sldId id="2076138494" r:id="rId20"/>
    <p:sldId id="2076136883" r:id="rId21"/>
    <p:sldId id="1968" r:id="rId22"/>
    <p:sldId id="2147479840" r:id="rId23"/>
    <p:sldId id="214747076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3"/>
    <p:restoredTop sz="94694"/>
  </p:normalViewPr>
  <p:slideViewPr>
    <p:cSldViewPr snapToGrid="0">
      <p:cViewPr>
        <p:scale>
          <a:sx n="100" d="100"/>
          <a:sy n="100" d="100"/>
        </p:scale>
        <p:origin x="813" y="6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80BFAF-9B6B-420F-9DD7-605A680791A0}" type="datetimeFigureOut">
              <a:rPr lang="zh-CN" altLang="en-US" smtClean="0"/>
              <a:t>2023/3/24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C39F7-49AE-48C5-9488-144507A13475}" type="slidenum">
              <a:rPr lang="zh-CN" altLang="en-US" smtClean="0"/>
              <a:t>‹#›</a:t>
            </a:fld>
            <a:endParaRPr lang="zh-CN" altLang="en-US"/>
          </a:p>
        </p:txBody>
      </p:sp>
    </p:spTree>
    <p:extLst>
      <p:ext uri="{BB962C8B-B14F-4D97-AF65-F5344CB8AC3E}">
        <p14:creationId xmlns:p14="http://schemas.microsoft.com/office/powerpoint/2010/main" val="3526783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1" i="0" dirty="0">
                <a:solidFill>
                  <a:srgbClr val="1A1A1F"/>
                </a:solidFill>
                <a:effectLst/>
                <a:latin typeface="Segoe UI" panose="020B0502040204020203" pitchFamily="34" charset="0"/>
              </a:rPr>
              <a:t>跨云和本地管理 </a:t>
            </a:r>
            <a:r>
              <a:rPr lang="en-US" altLang="zh-CN" b="1" i="0" dirty="0">
                <a:solidFill>
                  <a:srgbClr val="1A1A1F"/>
                </a:solidFill>
                <a:effectLst/>
                <a:latin typeface="Segoe UI" panose="020B0502040204020203" pitchFamily="34" charset="0"/>
              </a:rPr>
              <a:t>API</a:t>
            </a:r>
          </a:p>
          <a:p>
            <a:pPr algn="l"/>
            <a:r>
              <a:rPr lang="zh-CN" altLang="en-US" b="0" i="0" dirty="0">
                <a:solidFill>
                  <a:srgbClr val="4C4C51"/>
                </a:solidFill>
                <a:effectLst/>
                <a:latin typeface="Segoe UI" panose="020B0502040204020203" pitchFamily="34" charset="0"/>
              </a:rPr>
              <a:t>将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网关与 </a:t>
            </a:r>
            <a:r>
              <a:rPr lang="en-US" altLang="zh-CN" b="0" i="0" dirty="0">
                <a:solidFill>
                  <a:srgbClr val="4C4C51"/>
                </a:solidFill>
                <a:effectLst/>
                <a:latin typeface="Segoe UI" panose="020B0502040204020203" pitchFamily="34" charset="0"/>
              </a:rPr>
              <a:t>Azure</a:t>
            </a:r>
            <a:r>
              <a:rPr lang="zh-CN" altLang="en-US" b="0" i="0" dirty="0">
                <a:solidFill>
                  <a:srgbClr val="4C4C51"/>
                </a:solidFill>
                <a:effectLst/>
                <a:latin typeface="Segoe UI" panose="020B0502040204020203" pitchFamily="34" charset="0"/>
              </a:rPr>
              <a:t>、其他云中和本地的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进行并行部署，以优化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通信流。不仅能满足安全性和符合性要求，同时还能实现所有内部和外部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的统一管理和完全监测。</a:t>
            </a:r>
            <a:endParaRPr lang="en-US" altLang="zh-CN" b="0" i="0" dirty="0">
              <a:solidFill>
                <a:srgbClr val="4C4C51"/>
              </a:solidFill>
              <a:effectLst/>
              <a:latin typeface="Segoe UI" panose="020B0502040204020203" pitchFamily="34" charset="0"/>
            </a:endParaRPr>
          </a:p>
          <a:p>
            <a:pPr algn="l"/>
            <a:r>
              <a:rPr lang="zh-CN" altLang="en-US" b="1" i="0" dirty="0">
                <a:solidFill>
                  <a:srgbClr val="1A1A1F"/>
                </a:solidFill>
                <a:effectLst/>
                <a:latin typeface="Segoe UI" panose="020B0502040204020203" pitchFamily="34" charset="0"/>
              </a:rPr>
              <a:t>帮助保护资源</a:t>
            </a:r>
          </a:p>
          <a:p>
            <a:pPr algn="l"/>
            <a:r>
              <a:rPr lang="zh-CN" altLang="en-US" b="0" i="0" dirty="0">
                <a:solidFill>
                  <a:srgbClr val="4C4C51"/>
                </a:solidFill>
                <a:effectLst/>
                <a:latin typeface="Segoe UI" panose="020B0502040204020203" pitchFamily="34" charset="0"/>
              </a:rPr>
              <a:t>通过应用身份验证、授权和使用限制，控制向员工、合作伙伴和客户公开数据和服务的方式。</a:t>
            </a:r>
          </a:p>
          <a:p>
            <a:pPr algn="l"/>
            <a:r>
              <a:rPr lang="zh-CN" altLang="en-US" b="1" i="0" dirty="0">
                <a:solidFill>
                  <a:srgbClr val="1A1A1F"/>
                </a:solidFill>
                <a:effectLst/>
                <a:latin typeface="Segoe UI" panose="020B0502040204020203" pitchFamily="34" charset="0"/>
              </a:rPr>
              <a:t>加速业务发展</a:t>
            </a:r>
          </a:p>
          <a:p>
            <a:pPr algn="l"/>
            <a:r>
              <a:rPr lang="zh-CN" altLang="en-US" b="0" i="0" dirty="0">
                <a:solidFill>
                  <a:srgbClr val="4C4C51"/>
                </a:solidFill>
                <a:effectLst/>
                <a:latin typeface="Segoe UI" panose="020B0502040204020203" pitchFamily="34" charset="0"/>
              </a:rPr>
              <a:t>通过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优先的方法更快地构建应用并为客户带来即时价值。通过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模拟，</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修订版和版本控制以及自动化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文档分离前端和后端团队。了解连锁超市 </a:t>
            </a:r>
            <a:r>
              <a:rPr lang="en-US" altLang="zh-CN" b="0" i="0" dirty="0">
                <a:solidFill>
                  <a:srgbClr val="4C4C51"/>
                </a:solidFill>
                <a:effectLst/>
                <a:latin typeface="Segoe UI" panose="020B0502040204020203" pitchFamily="34" charset="0"/>
              </a:rPr>
              <a:t>Wegmans </a:t>
            </a:r>
            <a:r>
              <a:rPr lang="zh-CN" altLang="en-US" b="0" i="0" dirty="0">
                <a:solidFill>
                  <a:srgbClr val="4C4C51"/>
                </a:solidFill>
                <a:effectLst/>
                <a:latin typeface="Segoe UI" panose="020B0502040204020203" pitchFamily="34" charset="0"/>
              </a:rPr>
              <a:t>如何在不到八周的时间内就创建了新的移动应用程序</a:t>
            </a:r>
            <a:endParaRPr lang="en-US" altLang="zh-CN" b="0" i="0" dirty="0">
              <a:solidFill>
                <a:srgbClr val="4C4C51"/>
              </a:solidFill>
              <a:effectLst/>
              <a:latin typeface="Segoe UI" panose="020B0502040204020203" pitchFamily="34" charset="0"/>
            </a:endParaRPr>
          </a:p>
          <a:p>
            <a:pPr algn="l"/>
            <a:r>
              <a:rPr lang="zh-CN" altLang="en-US" b="1" i="0" dirty="0">
                <a:solidFill>
                  <a:srgbClr val="1A1A1F"/>
                </a:solidFill>
                <a:effectLst/>
                <a:latin typeface="Segoe UI" panose="020B0502040204020203" pitchFamily="34" charset="0"/>
              </a:rPr>
              <a:t>提高 </a:t>
            </a:r>
            <a:r>
              <a:rPr lang="en-US" altLang="zh-CN" b="1" i="0" dirty="0">
                <a:solidFill>
                  <a:srgbClr val="1A1A1F"/>
                </a:solidFill>
                <a:effectLst/>
                <a:latin typeface="Segoe UI" panose="020B0502040204020203" pitchFamily="34" charset="0"/>
              </a:rPr>
              <a:t>API</a:t>
            </a:r>
            <a:r>
              <a:rPr lang="zh-CN" altLang="en-US" sz="1200" dirty="0">
                <a:solidFill>
                  <a:schemeClr val="tx1"/>
                </a:solidFill>
                <a:latin typeface="Segoe UI"/>
              </a:rPr>
              <a:t>易用</a:t>
            </a:r>
            <a:r>
              <a:rPr lang="zh-CN" altLang="en-US" b="1" i="0" dirty="0">
                <a:solidFill>
                  <a:srgbClr val="1A1A1F"/>
                </a:solidFill>
                <a:effectLst/>
                <a:latin typeface="Segoe UI" panose="020B0502040204020203" pitchFamily="34" charset="0"/>
              </a:rPr>
              <a:t>性</a:t>
            </a:r>
          </a:p>
          <a:p>
            <a:pPr algn="l"/>
            <a:r>
              <a:rPr lang="zh-CN" altLang="en-US" b="0" i="0" dirty="0">
                <a:solidFill>
                  <a:srgbClr val="4C4C51"/>
                </a:solidFill>
                <a:effectLst/>
                <a:latin typeface="Segoe UI" panose="020B0502040204020203" pitchFamily="34" charset="0"/>
              </a:rPr>
              <a:t>为所有 </a:t>
            </a:r>
            <a:r>
              <a:rPr lang="en-US" altLang="zh-CN" b="0" i="0" dirty="0">
                <a:solidFill>
                  <a:srgbClr val="4C4C51"/>
                </a:solidFill>
                <a:effectLst/>
                <a:latin typeface="Segoe UI" panose="020B0502040204020203" pitchFamily="34" charset="0"/>
              </a:rPr>
              <a:t>API </a:t>
            </a:r>
            <a:r>
              <a:rPr lang="zh-CN" altLang="en-US" b="0" i="0" dirty="0">
                <a:solidFill>
                  <a:srgbClr val="4C4C51"/>
                </a:solidFill>
                <a:effectLst/>
                <a:latin typeface="Segoe UI" panose="020B0502040204020203" pitchFamily="34" charset="0"/>
              </a:rPr>
              <a:t>创建可自定义的开发人员门户。轻松地与内部团队、外部合作伙伴和客户管理并共享 </a:t>
            </a:r>
            <a:r>
              <a:rPr lang="en-US" altLang="zh-CN" b="0" i="0" dirty="0">
                <a:solidFill>
                  <a:srgbClr val="4C4C51"/>
                </a:solidFill>
                <a:effectLst/>
                <a:latin typeface="Segoe UI" panose="020B0502040204020203" pitchFamily="34" charset="0"/>
              </a:rPr>
              <a:t>API</a:t>
            </a:r>
            <a:r>
              <a:rPr lang="zh-CN" altLang="en-US" b="0" i="0" dirty="0">
                <a:solidFill>
                  <a:srgbClr val="4C4C51"/>
                </a:solidFill>
                <a:effectLst/>
                <a:latin typeface="Segoe UI" panose="020B0502040204020203" pitchFamily="34" charset="0"/>
              </a:rPr>
              <a:t>。</a:t>
            </a:r>
            <a:endParaRPr lang="en-US" altLang="zh-CN" b="0" i="0" dirty="0">
              <a:solidFill>
                <a:srgbClr val="4C4C51"/>
              </a:solidFill>
              <a:effectLst/>
              <a:latin typeface="Segoe UI" panose="020B0502040204020203" pitchFamily="34" charset="0"/>
            </a:endParaRPr>
          </a:p>
          <a:p>
            <a:pPr algn="l"/>
            <a:r>
              <a:rPr lang="zh-CN" altLang="en-US" b="1" i="0" dirty="0">
                <a:solidFill>
                  <a:srgbClr val="1A1A1F"/>
                </a:solidFill>
                <a:effectLst/>
                <a:latin typeface="Segoe UI" panose="020B0502040204020203" pitchFamily="34" charset="0"/>
              </a:rPr>
              <a:t>转换现有服务</a:t>
            </a:r>
          </a:p>
          <a:p>
            <a:pPr algn="l"/>
            <a:r>
              <a:rPr lang="zh-CN" altLang="en-US" b="0" i="0" dirty="0">
                <a:solidFill>
                  <a:srgbClr val="4C4C51"/>
                </a:solidFill>
                <a:effectLst/>
                <a:latin typeface="Segoe UI" panose="020B0502040204020203" pitchFamily="34" charset="0"/>
              </a:rPr>
              <a:t>通过为后端服务创建外观，自动将旧版 </a:t>
            </a:r>
            <a:r>
              <a:rPr lang="en-US" altLang="zh-CN" b="0" i="0" dirty="0">
                <a:solidFill>
                  <a:srgbClr val="4C4C51"/>
                </a:solidFill>
                <a:effectLst/>
                <a:latin typeface="Segoe UI" panose="020B0502040204020203" pitchFamily="34" charset="0"/>
              </a:rPr>
              <a:t>Web </a:t>
            </a:r>
            <a:r>
              <a:rPr lang="zh-CN" altLang="en-US" b="0" i="0" dirty="0">
                <a:solidFill>
                  <a:srgbClr val="4C4C51"/>
                </a:solidFill>
                <a:effectLst/>
                <a:latin typeface="Segoe UI" panose="020B0502040204020203" pitchFamily="34" charset="0"/>
              </a:rPr>
              <a:t>服务转变为基于现代 </a:t>
            </a:r>
            <a:r>
              <a:rPr lang="en-US" altLang="zh-CN" b="0" i="0" dirty="0">
                <a:solidFill>
                  <a:srgbClr val="4C4C51"/>
                </a:solidFill>
                <a:effectLst/>
                <a:latin typeface="Segoe UI" panose="020B0502040204020203" pitchFamily="34" charset="0"/>
              </a:rPr>
              <a:t>REST </a:t>
            </a:r>
            <a:r>
              <a:rPr lang="zh-CN" altLang="en-US" b="0" i="0" dirty="0">
                <a:solidFill>
                  <a:srgbClr val="4C4C51"/>
                </a:solidFill>
                <a:effectLst/>
                <a:latin typeface="Segoe UI" panose="020B0502040204020203" pitchFamily="34" charset="0"/>
              </a:rPr>
              <a:t>的 </a:t>
            </a:r>
            <a:r>
              <a:rPr lang="en-US" altLang="zh-CN" b="0" i="0" dirty="0">
                <a:solidFill>
                  <a:srgbClr val="4C4C51"/>
                </a:solidFill>
                <a:effectLst/>
                <a:latin typeface="Segoe UI" panose="020B0502040204020203" pitchFamily="34" charset="0"/>
              </a:rPr>
              <a:t>API</a:t>
            </a:r>
            <a:r>
              <a:rPr lang="zh-CN" altLang="en-US" b="0" i="0" dirty="0">
                <a:solidFill>
                  <a:srgbClr val="4C4C51"/>
                </a:solidFill>
                <a:effectLst/>
                <a:latin typeface="Segoe UI" panose="020B0502040204020203" pitchFamily="34" charset="0"/>
              </a:rPr>
              <a:t>。了解像挪威领先的支付服务公司 </a:t>
            </a:r>
            <a:r>
              <a:rPr lang="en-US" altLang="zh-CN" b="0" i="0" dirty="0">
                <a:solidFill>
                  <a:srgbClr val="4C4C51"/>
                </a:solidFill>
                <a:effectLst/>
                <a:latin typeface="Segoe UI" panose="020B0502040204020203" pitchFamily="34" charset="0"/>
              </a:rPr>
              <a:t>Vipps </a:t>
            </a:r>
            <a:r>
              <a:rPr lang="zh-CN" altLang="en-US" b="0" i="0" dirty="0">
                <a:solidFill>
                  <a:srgbClr val="4C4C51"/>
                </a:solidFill>
                <a:effectLst/>
                <a:latin typeface="Segoe UI" panose="020B0502040204020203" pitchFamily="34" charset="0"/>
              </a:rPr>
              <a:t>这样的创新者如何使用 </a:t>
            </a:r>
            <a:r>
              <a:rPr lang="en-US" altLang="zh-CN" b="0" i="0" dirty="0">
                <a:solidFill>
                  <a:srgbClr val="4C4C51"/>
                </a:solidFill>
                <a:effectLst/>
                <a:latin typeface="Segoe UI" panose="020B0502040204020203" pitchFamily="34" charset="0"/>
              </a:rPr>
              <a:t>Azure API </a:t>
            </a:r>
            <a:r>
              <a:rPr lang="zh-CN" altLang="en-US" b="0" i="0" dirty="0">
                <a:solidFill>
                  <a:srgbClr val="4C4C51"/>
                </a:solidFill>
                <a:effectLst/>
                <a:latin typeface="Segoe UI" panose="020B0502040204020203" pitchFamily="34" charset="0"/>
              </a:rPr>
              <a:t>管理改革开发工作。</a:t>
            </a:r>
          </a:p>
          <a:p>
            <a:pPr algn="l"/>
            <a:endParaRPr lang="zh-CN" altLang="en-US" b="0" i="0" dirty="0">
              <a:solidFill>
                <a:srgbClr val="4C4C51"/>
              </a:solidFill>
              <a:effectLst/>
              <a:latin typeface="Segoe UI" panose="020B0502040204020203" pitchFamily="34" charset="0"/>
            </a:endParaRPr>
          </a:p>
          <a:p>
            <a:pPr algn="l"/>
            <a:endParaRPr lang="zh-CN" altLang="en-US" b="0" i="0" dirty="0">
              <a:solidFill>
                <a:srgbClr val="4C4C51"/>
              </a:solidFill>
              <a:effectLst/>
              <a:latin typeface="Segoe UI" panose="020B0502040204020203" pitchFamily="34" charset="0"/>
            </a:endParaRPr>
          </a:p>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331C9-001D-48A6-BC61-65F4C6E6DE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26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331C9-001D-48A6-BC61-65F4C6E6DE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29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5DEEE-B44C-4E0D-A94C-EE181B3E70C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70089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502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24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https://learn.microsoft.com/zh-cn/azure/azure-functions/functions-best-practices?tabs=csharp</a:t>
            </a:r>
            <a:endParaRPr lang="zh-CN" altLang="en-US" dirty="0"/>
          </a:p>
        </p:txBody>
      </p:sp>
      <p:sp>
        <p:nvSpPr>
          <p:cNvPr id="4" name="Slide Number Placeholder 3"/>
          <p:cNvSpPr>
            <a:spLocks noGrp="1"/>
          </p:cNvSpPr>
          <p:nvPr>
            <p:ph type="sldNum" sz="quarter" idx="5"/>
          </p:nvPr>
        </p:nvSpPr>
        <p:spPr/>
        <p:txBody>
          <a:bodyPr/>
          <a:lstStyle/>
          <a:p>
            <a:fld id="{111331C9-001D-48A6-BC61-65F4C6E6DE21}" type="slidenum">
              <a:rPr lang="en-US" smtClean="0"/>
              <a:t>7</a:t>
            </a:fld>
            <a:endParaRPr lang="en-US"/>
          </a:p>
        </p:txBody>
      </p:sp>
    </p:spTree>
    <p:extLst>
      <p:ext uri="{BB962C8B-B14F-4D97-AF65-F5344CB8AC3E}">
        <p14:creationId xmlns:p14="http://schemas.microsoft.com/office/powerpoint/2010/main" val="200481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一个服务，完整的</a:t>
            </a:r>
            <a:r>
              <a:rPr lang="en-US" altLang="zh-CN" dirty="0"/>
              <a:t>Web</a:t>
            </a:r>
            <a:r>
              <a:rPr lang="zh-CN" altLang="en-US" dirty="0"/>
              <a:t>或后端</a:t>
            </a:r>
            <a:r>
              <a:rPr lang="en-US" altLang="zh-CN" dirty="0"/>
              <a:t>API</a:t>
            </a:r>
            <a:r>
              <a:rPr lang="zh-CN" altLang="en-US" dirty="0"/>
              <a:t>服务</a:t>
            </a:r>
            <a:endParaRPr lang="en-US" altLang="zh-CN" dirty="0"/>
          </a:p>
          <a:p>
            <a:r>
              <a:rPr lang="zh-CN" altLang="en-US" dirty="0"/>
              <a:t>支持代码部署，还支持容器部署</a:t>
            </a:r>
          </a:p>
        </p:txBody>
      </p:sp>
      <p:sp>
        <p:nvSpPr>
          <p:cNvPr id="4" name="Slide Number Placeholder 3"/>
          <p:cNvSpPr>
            <a:spLocks noGrp="1"/>
          </p:cNvSpPr>
          <p:nvPr>
            <p:ph type="sldNum" sz="quarter" idx="5"/>
          </p:nvPr>
        </p:nvSpPr>
        <p:spPr/>
        <p:txBody>
          <a:bodyPr/>
          <a:lstStyle/>
          <a:p>
            <a:fld id="{111331C9-001D-48A6-BC61-65F4C6E6DE21}" type="slidenum">
              <a:rPr lang="en-US" smtClean="0"/>
              <a:t>9</a:t>
            </a:fld>
            <a:endParaRPr lang="en-US"/>
          </a:p>
        </p:txBody>
      </p:sp>
    </p:spTree>
    <p:extLst>
      <p:ext uri="{BB962C8B-B14F-4D97-AF65-F5344CB8AC3E}">
        <p14:creationId xmlns:p14="http://schemas.microsoft.com/office/powerpoint/2010/main" val="730190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一个服务，完整的</a:t>
            </a:r>
            <a:r>
              <a:rPr lang="en-US" altLang="zh-CN" dirty="0"/>
              <a:t>Web</a:t>
            </a:r>
            <a:r>
              <a:rPr lang="zh-CN" altLang="en-US" dirty="0"/>
              <a:t>或后端</a:t>
            </a:r>
            <a:r>
              <a:rPr lang="en-US" altLang="zh-CN" dirty="0"/>
              <a:t>API</a:t>
            </a:r>
            <a:r>
              <a:rPr lang="zh-CN" altLang="en-US" dirty="0"/>
              <a:t>服务</a:t>
            </a:r>
            <a:endParaRPr lang="en-US" altLang="zh-CN" dirty="0"/>
          </a:p>
          <a:p>
            <a:r>
              <a:rPr lang="zh-CN" altLang="en-US" dirty="0"/>
              <a:t>支持代码部署，还支持容器部署</a:t>
            </a:r>
          </a:p>
        </p:txBody>
      </p:sp>
      <p:sp>
        <p:nvSpPr>
          <p:cNvPr id="4" name="Slide Number Placeholder 3"/>
          <p:cNvSpPr>
            <a:spLocks noGrp="1"/>
          </p:cNvSpPr>
          <p:nvPr>
            <p:ph type="sldNum" sz="quarter" idx="5"/>
          </p:nvPr>
        </p:nvSpPr>
        <p:spPr/>
        <p:txBody>
          <a:bodyPr/>
          <a:lstStyle/>
          <a:p>
            <a:fld id="{111331C9-001D-48A6-BC61-65F4C6E6DE21}" type="slidenum">
              <a:rPr lang="en-US" smtClean="0"/>
              <a:t>12</a:t>
            </a:fld>
            <a:endParaRPr lang="en-US"/>
          </a:p>
        </p:txBody>
      </p:sp>
    </p:spTree>
    <p:extLst>
      <p:ext uri="{BB962C8B-B14F-4D97-AF65-F5344CB8AC3E}">
        <p14:creationId xmlns:p14="http://schemas.microsoft.com/office/powerpoint/2010/main" val="416271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3/24/2023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89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gradFill>
                  <a:gsLst>
                    <a:gs pos="2917">
                      <a:schemeClr val="tx1"/>
                    </a:gs>
                    <a:gs pos="30000">
                      <a:schemeClr val="tx1"/>
                    </a:gs>
                  </a:gsLst>
                  <a:lin ang="5400000" scaled="0"/>
                </a:gradFill>
              </a:rPr>
              <a:t>容器是云上</a:t>
            </a:r>
            <a:r>
              <a:rPr lang="en-US" altLang="zh-CN" sz="1400" dirty="0">
                <a:gradFill>
                  <a:gsLst>
                    <a:gs pos="2917">
                      <a:schemeClr val="tx1"/>
                    </a:gs>
                    <a:gs pos="30000">
                      <a:schemeClr val="tx1"/>
                    </a:gs>
                  </a:gsLst>
                  <a:lin ang="5400000" scaled="0"/>
                </a:gradFill>
              </a:rPr>
              <a:t>PaaS</a:t>
            </a:r>
            <a:r>
              <a:rPr lang="zh-CN" altLang="en-US" sz="1400" dirty="0">
                <a:gradFill>
                  <a:gsLst>
                    <a:gs pos="2917">
                      <a:schemeClr val="tx1"/>
                    </a:gs>
                    <a:gs pos="30000">
                      <a:schemeClr val="tx1"/>
                    </a:gs>
                  </a:gsLst>
                  <a:lin ang="5400000" scaled="0"/>
                </a:gradFill>
              </a:rPr>
              <a:t>最主力的计算资源，几乎可用于任何场景</a:t>
            </a:r>
            <a:r>
              <a:rPr lang="en-US" altLang="zh-CN" sz="1400" dirty="0">
                <a:gradFill>
                  <a:gsLst>
                    <a:gs pos="2917">
                      <a:schemeClr val="tx1"/>
                    </a:gs>
                    <a:gs pos="30000">
                      <a:schemeClr val="tx1"/>
                    </a:gs>
                  </a:gsLst>
                  <a:lin ang="5400000" scaled="0"/>
                </a:gradFill>
              </a:rPr>
              <a:t>,</a:t>
            </a:r>
            <a:r>
              <a:rPr lang="zh-CN" altLang="en-US" sz="1400" dirty="0">
                <a:gradFill>
                  <a:gsLst>
                    <a:gs pos="2917">
                      <a:schemeClr val="tx1"/>
                    </a:gs>
                    <a:gs pos="30000">
                      <a:schemeClr val="tx1"/>
                    </a:gs>
                  </a:gsLst>
                  <a:lin ang="5400000" scaled="0"/>
                </a:gradFill>
              </a:rPr>
              <a:t>能够体现其优势的主要还是需要速度、可靠性和安全的场景，包括</a:t>
            </a:r>
            <a:endParaRPr lang="en-CA" sz="1400" dirty="0">
              <a:gradFill>
                <a:gsLst>
                  <a:gs pos="2917">
                    <a:schemeClr val="tx1"/>
                  </a:gs>
                  <a:gs pos="30000">
                    <a:schemeClr val="tx1"/>
                  </a:gs>
                </a:gsLst>
                <a:lin ang="5400000" scaled="0"/>
              </a:gra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CN" altLang="en-US" sz="1400" dirty="0">
                <a:gradFill>
                  <a:gsLst>
                    <a:gs pos="2917">
                      <a:schemeClr val="tx1"/>
                    </a:gs>
                    <a:gs pos="30000">
                      <a:schemeClr val="tx1"/>
                    </a:gs>
                  </a:gsLst>
                  <a:lin ang="5400000" scaled="0"/>
                </a:gradFill>
              </a:rPr>
              <a:t>业务关键应用的现代化。
交付</a:t>
            </a:r>
            <a:r>
              <a:rPr lang="en-US" altLang="zh-CN" sz="1400" dirty="0">
                <a:gradFill>
                  <a:gsLst>
                    <a:gs pos="2917">
                      <a:schemeClr val="tx1"/>
                    </a:gs>
                    <a:gs pos="30000">
                      <a:schemeClr val="tx1"/>
                    </a:gs>
                  </a:gsLst>
                  <a:lin ang="5400000" scaled="0"/>
                </a:gradFill>
              </a:rPr>
              <a:t>SaaS</a:t>
            </a:r>
            <a:r>
              <a:rPr lang="zh-CN" altLang="en-US" sz="1400" dirty="0">
                <a:gradFill>
                  <a:gsLst>
                    <a:gs pos="2917">
                      <a:schemeClr val="tx1"/>
                    </a:gs>
                    <a:gs pos="30000">
                      <a:schemeClr val="tx1"/>
                    </a:gs>
                  </a:gsLst>
                  <a:lin ang="5400000" scaled="0"/>
                </a:gradFill>
              </a:rPr>
              <a:t>解决方案，
实时遥测（来自设备、汽车、智能建筑等），
为地理分布的用户提供服务</a:t>
            </a:r>
            <a:endParaRPr lang="en-US" sz="14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3/24/2023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49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AE35-A6FA-5A01-D2AD-9A77A5A434C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0B37E3E-8197-CA12-66C9-81C417A6D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F1482272-9EE5-E885-8F5A-00E39040267F}"/>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BBEEFAE5-25D7-A0C9-4355-C28EC792039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74C1896-269B-D230-7D57-C30468E25737}"/>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321887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A132-89DF-04D0-E570-338C7AD19DC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9CCE265-C76D-02F2-9103-DE9460A4F1E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11F4CE1-0E4F-D445-2011-B2F2DEC53FEE}"/>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C2FA6929-4794-0C6E-17F1-7C454DE383E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83F7258-2393-0761-A397-53C6E07C9A68}"/>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07510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F69A8E-E894-0EBF-914F-625433114133}"/>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9D42B72-7BA6-5B2A-2EF7-FB15308E7352}"/>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0CF1A68-050B-9CEB-D73F-5A2A2A71B01B}"/>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8694E0E9-3DF3-9BEE-EBAC-0F6FDE58E39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200674F-F13C-AB10-2B22-C81CAE2A2CC5}"/>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2151066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244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02288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2962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4527036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7203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98949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1067226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51879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A46D-E5EA-E22C-5699-48D9ADCB926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A421C01-864F-D0A2-C014-4D69B57B6F0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0880445-79F9-DA4A-9C78-79B12944D9C0}"/>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F6AC1CB4-AD2B-C1A3-6E71-4C64BD993F5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B9C2BB6-A919-3B96-ECCF-E1D7ED4F4488}"/>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773675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874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30011872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5459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22199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093716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47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4929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7047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585217" y="184751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29" name="Text Placeholder 3">
            <a:extLst>
              <a:ext uri="{FF2B5EF4-FFF2-40B4-BE49-F238E27FC236}">
                <a16:creationId xmlns:a16="http://schemas.microsoft.com/office/drawing/2014/main" id="{031D4188-D53B-41A1-AC8F-012B3339C8BA}"/>
              </a:ext>
            </a:extLst>
          </p:cNvPr>
          <p:cNvSpPr>
            <a:spLocks noGrp="1"/>
          </p:cNvSpPr>
          <p:nvPr>
            <p:ph type="body" sz="quarter" idx="26" hasCustomPrompt="1"/>
          </p:nvPr>
        </p:nvSpPr>
        <p:spPr>
          <a:xfrm>
            <a:off x="585217" y="348887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0" name="Text Placeholder 3">
            <a:extLst>
              <a:ext uri="{FF2B5EF4-FFF2-40B4-BE49-F238E27FC236}">
                <a16:creationId xmlns:a16="http://schemas.microsoft.com/office/drawing/2014/main" id="{D1FCE071-8C14-4AD8-BCD9-5739CC71E9BE}"/>
              </a:ext>
            </a:extLst>
          </p:cNvPr>
          <p:cNvSpPr>
            <a:spLocks noGrp="1"/>
          </p:cNvSpPr>
          <p:nvPr>
            <p:ph type="body" sz="quarter" idx="27" hasCustomPrompt="1"/>
          </p:nvPr>
        </p:nvSpPr>
        <p:spPr>
          <a:xfrm>
            <a:off x="585217" y="513023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1" name="Text Placeholder 3">
            <a:extLst>
              <a:ext uri="{FF2B5EF4-FFF2-40B4-BE49-F238E27FC236}">
                <a16:creationId xmlns:a16="http://schemas.microsoft.com/office/drawing/2014/main" id="{6F763226-8291-4716-9CBC-F51E25464DE3}"/>
              </a:ext>
            </a:extLst>
          </p:cNvPr>
          <p:cNvSpPr>
            <a:spLocks noGrp="1"/>
          </p:cNvSpPr>
          <p:nvPr>
            <p:ph type="body" sz="quarter" idx="28" hasCustomPrompt="1"/>
          </p:nvPr>
        </p:nvSpPr>
        <p:spPr>
          <a:xfrm>
            <a:off x="6407520" y="184751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2" name="Text Placeholder 3">
            <a:extLst>
              <a:ext uri="{FF2B5EF4-FFF2-40B4-BE49-F238E27FC236}">
                <a16:creationId xmlns:a16="http://schemas.microsoft.com/office/drawing/2014/main" id="{F49A2BB1-DB60-4675-BBA7-E6C12EE2C4BC}"/>
              </a:ext>
            </a:extLst>
          </p:cNvPr>
          <p:cNvSpPr>
            <a:spLocks noGrp="1"/>
          </p:cNvSpPr>
          <p:nvPr>
            <p:ph type="body" sz="quarter" idx="29" hasCustomPrompt="1"/>
          </p:nvPr>
        </p:nvSpPr>
        <p:spPr>
          <a:xfrm>
            <a:off x="6407520" y="348887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3" name="Text Placeholder 3">
            <a:extLst>
              <a:ext uri="{FF2B5EF4-FFF2-40B4-BE49-F238E27FC236}">
                <a16:creationId xmlns:a16="http://schemas.microsoft.com/office/drawing/2014/main" id="{E088A215-5167-48D0-8290-A40A96F58BE9}"/>
              </a:ext>
            </a:extLst>
          </p:cNvPr>
          <p:cNvSpPr>
            <a:spLocks noGrp="1"/>
          </p:cNvSpPr>
          <p:nvPr>
            <p:ph type="body" sz="quarter" idx="30" hasCustomPrompt="1"/>
          </p:nvPr>
        </p:nvSpPr>
        <p:spPr>
          <a:xfrm>
            <a:off x="6407520" y="513023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 name="Title 2">
            <a:extLst>
              <a:ext uri="{FF2B5EF4-FFF2-40B4-BE49-F238E27FC236}">
                <a16:creationId xmlns:a16="http://schemas.microsoft.com/office/drawing/2014/main" id="{EFCAEFC3-A20F-40DA-953B-498624E0E120}"/>
              </a:ext>
            </a:extLst>
          </p:cNvPr>
          <p:cNvSpPr>
            <a:spLocks noGrp="1"/>
          </p:cNvSpPr>
          <p:nvPr>
            <p:ph type="title"/>
          </p:nvPr>
        </p:nvSpPr>
        <p:spPr/>
        <p:txBody>
          <a:bodyPr/>
          <a:lstStyle/>
          <a:p>
            <a:r>
              <a:rPr lang="en-US"/>
              <a:t>Click to edit Master title style</a:t>
            </a:r>
          </a:p>
        </p:txBody>
      </p:sp>
      <p:sp>
        <p:nvSpPr>
          <p:cNvPr id="11" name="Text Placeholder 4">
            <a:extLst>
              <a:ext uri="{FF2B5EF4-FFF2-40B4-BE49-F238E27FC236}">
                <a16:creationId xmlns:a16="http://schemas.microsoft.com/office/drawing/2014/main" id="{C7BFCBA7-D1D0-4DE5-BB93-EA5F873E3695}"/>
              </a:ext>
            </a:extLst>
          </p:cNvPr>
          <p:cNvSpPr>
            <a:spLocks noGrp="1"/>
          </p:cNvSpPr>
          <p:nvPr>
            <p:ph type="body" sz="quarter" idx="10"/>
          </p:nvPr>
        </p:nvSpPr>
        <p:spPr>
          <a:xfrm>
            <a:off x="588263" y="1091248"/>
            <a:ext cx="11018520" cy="271592"/>
          </a:xfrm>
        </p:spPr>
        <p:txBody>
          <a:bodyPr vert="horz" wrap="square" lIns="0" tIns="0" rIns="0" bIns="0" rtlCol="0" anchor="t">
            <a:spAutoFit/>
          </a:bodyPr>
          <a:lstStyle>
            <a:lvl1pPr marL="0" indent="0">
              <a:buNone/>
              <a:defRPr lang="en-US" sz="1765"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2903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3/24/2023</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50121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3312-28B2-AA44-61EC-47A6253D06F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ADC1EE9-B82C-8D09-E091-DBB6F935DA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7264ED9-63FB-45A5-B037-332EFC4047EB}"/>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A274BBEA-4395-9692-0690-7A15AF88A64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3E18DAF-C2F0-81E9-0F6E-AA4C74CFD6EC}"/>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804669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4D1DFC55-87FB-461F-B5FD-94A089216673}"/>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124828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586B890-515F-42C5-B73C-5836FC7F796C}"/>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693152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DDA10A62-9376-46EA-BDFE-26C8F8FB1678}"/>
              </a:ext>
            </a:extLst>
          </p:cNvPr>
          <p:cNvSpPr>
            <a:spLocks noGrp="1"/>
          </p:cNvSpPr>
          <p:nvPr>
            <p:ph type="sldNum" sz="quarter" idx="14"/>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75669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590798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20787-83F4-4F04-A634-F659D5665064}"/>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685492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125099"/>
            <a:ext cx="11424437" cy="885242"/>
          </a:xfrm>
        </p:spPr>
        <p:txBody>
          <a:bodyPr lIns="146304" tIns="91440" rIns="146304" bIns="91440"/>
          <a:lstStyle>
            <a:lvl1pPr>
              <a:lnSpc>
                <a:spcPts val="6053"/>
              </a:lnSpc>
              <a:defRPr sz="3920" baseline="0">
                <a:solidFill>
                  <a:schemeClr val="tx1"/>
                </a:solidFill>
              </a:defRPr>
            </a:lvl1pPr>
          </a:lstStyle>
          <a:p>
            <a:r>
              <a:rPr lang="en-US"/>
              <a:t>Lorem ipsum dolor sit.</a:t>
            </a:r>
          </a:p>
        </p:txBody>
      </p:sp>
      <p:sp>
        <p:nvSpPr>
          <p:cNvPr id="7" name="Picture Placeholder 6"/>
          <p:cNvSpPr>
            <a:spLocks noGrp="1"/>
          </p:cNvSpPr>
          <p:nvPr>
            <p:ph type="pic" sz="quarter" idx="12" hasCustomPrompt="1"/>
          </p:nvPr>
        </p:nvSpPr>
        <p:spPr>
          <a:xfrm>
            <a:off x="264571" y="1324594"/>
            <a:ext cx="7151167" cy="443198"/>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7415738" y="1324594"/>
            <a:ext cx="4508580" cy="2975943"/>
          </a:xfrm>
        </p:spPr>
        <p:txBody>
          <a:bodyPr/>
          <a:lstStyle>
            <a:lvl1pPr marL="0" indent="0">
              <a:lnSpc>
                <a:spcPct val="100000"/>
              </a:lnSpc>
              <a:spcBef>
                <a:spcPts val="1960"/>
              </a:spcBef>
              <a:buFontTx/>
              <a:buNone/>
              <a:defRPr sz="3136">
                <a:solidFill>
                  <a:srgbClr val="C00000"/>
                </a:solidFill>
              </a:defRPr>
            </a:lvl1pPr>
            <a:lvl2pPr marL="336076" indent="0">
              <a:lnSpc>
                <a:spcPct val="100000"/>
              </a:lnSpc>
              <a:spcBef>
                <a:spcPts val="1960"/>
              </a:spcBef>
              <a:buFontTx/>
              <a:buNone/>
              <a:defRPr/>
            </a:lvl2pPr>
            <a:lvl3pPr marL="560127" indent="0">
              <a:lnSpc>
                <a:spcPct val="100000"/>
              </a:lnSpc>
              <a:spcBef>
                <a:spcPts val="1960"/>
              </a:spcBef>
              <a:buFontTx/>
              <a:buNone/>
              <a:defRPr/>
            </a:lvl3pPr>
            <a:lvl4pPr marL="784178" indent="0">
              <a:lnSpc>
                <a:spcPct val="100000"/>
              </a:lnSpc>
              <a:spcBef>
                <a:spcPts val="1960"/>
              </a:spcBef>
              <a:buFontTx/>
              <a:buNone/>
              <a:defRPr/>
            </a:lvl4pPr>
            <a:lvl5pPr marL="1008229" indent="0">
              <a:lnSpc>
                <a:spcPct val="100000"/>
              </a:lnSpc>
              <a:spcBef>
                <a:spcPts val="196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4828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13711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4434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27063981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15EE4-CF4D-9525-693F-EBF175EFCA82}"/>
              </a:ext>
            </a:extLst>
          </p:cNvPr>
          <p:cNvSpPr>
            <a:spLocks noGrp="1"/>
          </p:cNvSpPr>
          <p:nvPr>
            <p:ph type="title"/>
          </p:nvPr>
        </p:nvSpPr>
        <p:spPr>
          <a:xfrm>
            <a:off x="831850" y="3639466"/>
            <a:ext cx="10515600" cy="923010"/>
          </a:xfrm>
        </p:spPr>
        <p:txBody>
          <a:bodyPr anchor="b"/>
          <a:lstStyle>
            <a:lvl1pPr>
              <a:defRPr sz="5998"/>
            </a:lvl1pPr>
          </a:lstStyle>
          <a:p>
            <a:r>
              <a:rPr lang="zh-CN" altLang="en-US"/>
              <a:t>单击此处编辑母版标题样式</a:t>
            </a:r>
          </a:p>
        </p:txBody>
      </p:sp>
      <p:sp>
        <p:nvSpPr>
          <p:cNvPr id="3" name="文本占位符 2">
            <a:extLst>
              <a:ext uri="{FF2B5EF4-FFF2-40B4-BE49-F238E27FC236}">
                <a16:creationId xmlns:a16="http://schemas.microsoft.com/office/drawing/2014/main" id="{30CAAF09-1D4C-1FD4-F293-911FCCF6F84B}"/>
              </a:ext>
            </a:extLst>
          </p:cNvPr>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2F28BC-BD33-BCD6-D994-30A9E1EE6F0C}"/>
              </a:ext>
            </a:extLst>
          </p:cNvPr>
          <p:cNvSpPr>
            <a:spLocks noGrp="1"/>
          </p:cNvSpPr>
          <p:nvPr>
            <p:ph type="dt" sz="half" idx="10"/>
          </p:nvPr>
        </p:nvSpPr>
        <p:spPr/>
        <p:txBody>
          <a:bodyPr/>
          <a:lstStyle/>
          <a:p>
            <a:fld id="{CB1BF893-F4ED-47EB-A327-408DBE15CCF7}"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CB708BFF-3212-CFFE-3204-64E41F74BB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6CC847-8A50-E2E3-C0C9-85AFFE9736FD}"/>
              </a:ext>
            </a:extLst>
          </p:cNvPr>
          <p:cNvSpPr>
            <a:spLocks noGrp="1"/>
          </p:cNvSpPr>
          <p:nvPr>
            <p:ph type="sldNum" sz="quarter" idx="12"/>
          </p:nvPr>
        </p:nvSpPr>
        <p:spPr/>
        <p:txBody>
          <a:bodyPr/>
          <a:lstStyle/>
          <a:p>
            <a:fld id="{14EE9DD6-9FC2-42FA-9BDE-C33D7435A9F5}" type="slidenum">
              <a:rPr lang="zh-CN" altLang="en-US" smtClean="0"/>
              <a:t>‹#›</a:t>
            </a:fld>
            <a:endParaRPr lang="zh-CN" altLang="en-US"/>
          </a:p>
        </p:txBody>
      </p:sp>
    </p:spTree>
    <p:extLst>
      <p:ext uri="{BB962C8B-B14F-4D97-AF65-F5344CB8AC3E}">
        <p14:creationId xmlns:p14="http://schemas.microsoft.com/office/powerpoint/2010/main" val="251797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FAE8-6719-D096-4774-EBE4B89C524D}"/>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B5DBEFF-B1D1-F32C-F9C9-A5ED9E003C0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E9C003B-245C-2E6D-5807-0957ACA5956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22BB61C-E7BE-F6C0-3670-7D4BF24E7AE1}"/>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6" name="Footer Placeholder 5">
            <a:extLst>
              <a:ext uri="{FF2B5EF4-FFF2-40B4-BE49-F238E27FC236}">
                <a16:creationId xmlns:a16="http://schemas.microsoft.com/office/drawing/2014/main" id="{7E14FE40-FB2C-F872-D3F4-ED3E78961ED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F94DA8F-0EE8-412F-348B-D934CEE0C770}"/>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25096433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83529-C40C-0052-908F-6E62FFAA67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5941FA-2DE6-30BB-15BE-821B77DCAA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51E599-D85F-11C9-9398-B43C19330161}"/>
              </a:ext>
            </a:extLst>
          </p:cNvPr>
          <p:cNvSpPr>
            <a:spLocks noGrp="1"/>
          </p:cNvSpPr>
          <p:nvPr>
            <p:ph type="dt" sz="half" idx="10"/>
          </p:nvPr>
        </p:nvSpPr>
        <p:spPr/>
        <p:txBody>
          <a:bodyPr/>
          <a:lstStyle/>
          <a:p>
            <a:fld id="{CB1BF893-F4ED-47EB-A327-408DBE15CCF7}"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0B0D3A02-C0F8-540C-F47C-18DF70F651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42AD27-0343-6CAD-CBF8-071D37D02C5D}"/>
              </a:ext>
            </a:extLst>
          </p:cNvPr>
          <p:cNvSpPr>
            <a:spLocks noGrp="1"/>
          </p:cNvSpPr>
          <p:nvPr>
            <p:ph type="sldNum" sz="quarter" idx="12"/>
          </p:nvPr>
        </p:nvSpPr>
        <p:spPr/>
        <p:txBody>
          <a:bodyPr/>
          <a:lstStyle/>
          <a:p>
            <a:fld id="{14EE9DD6-9FC2-42FA-9BDE-C33D7435A9F5}" type="slidenum">
              <a:rPr lang="zh-CN" altLang="en-US" smtClean="0"/>
              <a:t>‹#›</a:t>
            </a:fld>
            <a:endParaRPr lang="zh-CN" altLang="en-US"/>
          </a:p>
        </p:txBody>
      </p:sp>
    </p:spTree>
    <p:extLst>
      <p:ext uri="{BB962C8B-B14F-4D97-AF65-F5344CB8AC3E}">
        <p14:creationId xmlns:p14="http://schemas.microsoft.com/office/powerpoint/2010/main" val="122177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844-780F-7BB4-B696-14C6960BA71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25C0873-1D85-4533-CD5D-253C0E9E63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7D204920-2828-46C7-217E-48BE521365FA}"/>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716B35D-3F41-0B8E-5A56-00398B36DE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A922357-1C7A-67BB-EFB0-F2E4E1232D4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C1B61EB-717E-44B6-9D4A-AB60F556F1F8}"/>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8" name="Footer Placeholder 7">
            <a:extLst>
              <a:ext uri="{FF2B5EF4-FFF2-40B4-BE49-F238E27FC236}">
                <a16:creationId xmlns:a16="http://schemas.microsoft.com/office/drawing/2014/main" id="{8DF05CEA-9D78-4020-4D11-10364704D18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85E1BB00-3984-FFFE-63E2-EE267C568A32}"/>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02691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EF22-7EF6-9F5A-457E-9D0453FEE13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51365E2-7D6A-0718-4AA5-A8CC65106E1D}"/>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4" name="Footer Placeholder 3">
            <a:extLst>
              <a:ext uri="{FF2B5EF4-FFF2-40B4-BE49-F238E27FC236}">
                <a16:creationId xmlns:a16="http://schemas.microsoft.com/office/drawing/2014/main" id="{EBA02E91-A96D-51BF-03A3-43726D74605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C85ADBE-86E0-AB39-AE59-895E1843AEA2}"/>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339297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14EAF-D59E-C847-7B9C-891F1D53F813}"/>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3" name="Footer Placeholder 2">
            <a:extLst>
              <a:ext uri="{FF2B5EF4-FFF2-40B4-BE49-F238E27FC236}">
                <a16:creationId xmlns:a16="http://schemas.microsoft.com/office/drawing/2014/main" id="{EF74ADD9-3348-D91F-924A-F547217B642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62BB5AA-0B6B-DBFF-7A2B-405CB764FB31}"/>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3450623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3432-BF8D-A425-08B7-E9A32A8F304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FC38079-3BBA-AF9D-C213-12CAFBAA0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F787BDB-AC13-B52F-953B-0B9BF5749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5626D8B-7F82-E453-5DAF-CC5764416B2F}"/>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6" name="Footer Placeholder 5">
            <a:extLst>
              <a:ext uri="{FF2B5EF4-FFF2-40B4-BE49-F238E27FC236}">
                <a16:creationId xmlns:a16="http://schemas.microsoft.com/office/drawing/2014/main" id="{16510792-38A9-8659-495C-9A09CEE127C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5B4A380-09D4-61D5-C311-96C839E9E43D}"/>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8070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1ECF-9AB5-6444-EEE7-FBA2DA1ECE8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845377A-AE34-2767-105B-1EBA81E3C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1F1E288-D881-136D-D7EE-645F56308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FD81FA5-EF64-845C-3245-2B9F131327A7}"/>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6" name="Footer Placeholder 5">
            <a:extLst>
              <a:ext uri="{FF2B5EF4-FFF2-40B4-BE49-F238E27FC236}">
                <a16:creationId xmlns:a16="http://schemas.microsoft.com/office/drawing/2014/main" id="{2C46D82F-FB0D-E1A3-5187-9B654868C7B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1BE910F-B430-14AB-738C-808212C3F6ED}"/>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26882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emf"/><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3.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emf"/><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B3424-523B-EF7B-3B9F-5998B3E78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D0CDEFD-CD61-D8E5-7BFB-A661D1E8E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1B0E46E-35D8-F18C-9986-7187C74C3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568CCA03-BE78-B806-E19D-54B204E005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55F27A34-4E1D-8C0E-C804-C86796FAE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579235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859094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30774352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78" r:id="rId12"/>
    <p:sldLayoutId id="2147483680" r:id="rId13"/>
    <p:sldLayoutId id="2147483681" r:id="rId1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
        <p:nvSpPr>
          <p:cNvPr id="5" name="Slide Number Placeholder 4">
            <a:extLst>
              <a:ext uri="{FF2B5EF4-FFF2-40B4-BE49-F238E27FC236}">
                <a16:creationId xmlns:a16="http://schemas.microsoft.com/office/drawing/2014/main" id="{EB74A5A3-3047-43DF-AA1B-165A591C3AFC}"/>
              </a:ext>
            </a:extLst>
          </p:cNvPr>
          <p:cNvSpPr>
            <a:spLocks noGrp="1"/>
          </p:cNvSpPr>
          <p:nvPr>
            <p:ph type="sldNum" sz="quarter" idx="4"/>
          </p:nvPr>
        </p:nvSpPr>
        <p:spPr>
          <a:xfrm>
            <a:off x="8866633" y="641350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49302728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6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68.svg"/></Relationships>
</file>

<file path=ppt/slides/_rels/slide16.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svg"/><Relationship Id="rId26" Type="http://schemas.openxmlformats.org/officeDocument/2006/relationships/image" Target="../media/image93.svg"/><Relationship Id="rId39" Type="http://schemas.openxmlformats.org/officeDocument/2006/relationships/image" Target="../media/image102.png"/><Relationship Id="rId21" Type="http://schemas.openxmlformats.org/officeDocument/2006/relationships/image" Target="../media/image88.png"/><Relationship Id="rId34" Type="http://schemas.openxmlformats.org/officeDocument/2006/relationships/image" Target="../media/image101.svg"/><Relationship Id="rId42" Type="http://schemas.openxmlformats.org/officeDocument/2006/relationships/image" Target="../media/image105.svg"/><Relationship Id="rId47" Type="http://schemas.openxmlformats.org/officeDocument/2006/relationships/image" Target="../media/image109.png"/><Relationship Id="rId7" Type="http://schemas.openxmlformats.org/officeDocument/2006/relationships/image" Target="../media/image74.png"/><Relationship Id="rId2" Type="http://schemas.openxmlformats.org/officeDocument/2006/relationships/image" Target="../media/image69.png"/><Relationship Id="rId16" Type="http://schemas.openxmlformats.org/officeDocument/2006/relationships/image" Target="../media/image83.svg"/><Relationship Id="rId29" Type="http://schemas.openxmlformats.org/officeDocument/2006/relationships/image" Target="../media/image96.png"/><Relationship Id="rId1" Type="http://schemas.openxmlformats.org/officeDocument/2006/relationships/slideLayout" Target="../slideLayouts/slideLayout27.xml"/><Relationship Id="rId6" Type="http://schemas.openxmlformats.org/officeDocument/2006/relationships/image" Target="../media/image73.svg"/><Relationship Id="rId11" Type="http://schemas.openxmlformats.org/officeDocument/2006/relationships/image" Target="../media/image78.png"/><Relationship Id="rId24" Type="http://schemas.openxmlformats.org/officeDocument/2006/relationships/image" Target="../media/image91.svg"/><Relationship Id="rId32" Type="http://schemas.openxmlformats.org/officeDocument/2006/relationships/image" Target="../media/image99.svg"/><Relationship Id="rId37" Type="http://schemas.openxmlformats.org/officeDocument/2006/relationships/image" Target="../media/image37.png"/><Relationship Id="rId40" Type="http://schemas.openxmlformats.org/officeDocument/2006/relationships/image" Target="../media/image103.svg"/><Relationship Id="rId45" Type="http://schemas.openxmlformats.org/officeDocument/2006/relationships/image" Target="../media/image6.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svg"/><Relationship Id="rId36" Type="http://schemas.openxmlformats.org/officeDocument/2006/relationships/image" Target="../media/image64.svg"/><Relationship Id="rId10" Type="http://schemas.openxmlformats.org/officeDocument/2006/relationships/image" Target="../media/image77.svg"/><Relationship Id="rId19" Type="http://schemas.openxmlformats.org/officeDocument/2006/relationships/image" Target="../media/image86.png"/><Relationship Id="rId31" Type="http://schemas.openxmlformats.org/officeDocument/2006/relationships/image" Target="../media/image98.png"/><Relationship Id="rId44" Type="http://schemas.openxmlformats.org/officeDocument/2006/relationships/image" Target="../media/image10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 Id="rId22" Type="http://schemas.openxmlformats.org/officeDocument/2006/relationships/image" Target="../media/image89.svg"/><Relationship Id="rId27" Type="http://schemas.openxmlformats.org/officeDocument/2006/relationships/image" Target="../media/image94.png"/><Relationship Id="rId30" Type="http://schemas.openxmlformats.org/officeDocument/2006/relationships/image" Target="../media/image97.svg"/><Relationship Id="rId35" Type="http://schemas.openxmlformats.org/officeDocument/2006/relationships/image" Target="../media/image63.png"/><Relationship Id="rId43" Type="http://schemas.openxmlformats.org/officeDocument/2006/relationships/image" Target="../media/image106.png"/><Relationship Id="rId48" Type="http://schemas.openxmlformats.org/officeDocument/2006/relationships/image" Target="../media/image110.svg"/><Relationship Id="rId8" Type="http://schemas.openxmlformats.org/officeDocument/2006/relationships/image" Target="../media/image75.svg"/><Relationship Id="rId3" Type="http://schemas.openxmlformats.org/officeDocument/2006/relationships/image" Target="../media/image70.png"/><Relationship Id="rId12" Type="http://schemas.openxmlformats.org/officeDocument/2006/relationships/image" Target="../media/image79.sv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38.svg"/><Relationship Id="rId46" Type="http://schemas.openxmlformats.org/officeDocument/2006/relationships/image" Target="../media/image108.svg"/><Relationship Id="rId20" Type="http://schemas.openxmlformats.org/officeDocument/2006/relationships/image" Target="../media/image87.svg"/><Relationship Id="rId41"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8.png"/><Relationship Id="rId39" Type="http://schemas.openxmlformats.org/officeDocument/2006/relationships/image" Target="../media/image41.png"/><Relationship Id="rId21" Type="http://schemas.openxmlformats.org/officeDocument/2006/relationships/image" Target="../media/image24.png"/><Relationship Id="rId34" Type="http://schemas.openxmlformats.org/officeDocument/2006/relationships/image" Target="../media/image36.svg"/><Relationship Id="rId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1.png"/><Relationship Id="rId41" Type="http://schemas.openxmlformats.org/officeDocument/2006/relationships/image" Target="../media/image43.svg"/><Relationship Id="rId1" Type="http://schemas.openxmlformats.org/officeDocument/2006/relationships/slideLayout" Target="../slideLayouts/slideLayout33.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6.png"/><Relationship Id="rId32" Type="http://schemas.openxmlformats.org/officeDocument/2006/relationships/image" Target="../media/image34.svg"/><Relationship Id="rId37" Type="http://schemas.openxmlformats.org/officeDocument/2006/relationships/image" Target="../media/image39.png"/><Relationship Id="rId40" Type="http://schemas.openxmlformats.org/officeDocument/2006/relationships/image" Target="../media/image42.png"/><Relationship Id="rId5" Type="http://schemas.openxmlformats.org/officeDocument/2006/relationships/image" Target="../media/image8.png"/><Relationship Id="rId15" Type="http://schemas.openxmlformats.org/officeDocument/2006/relationships/image" Target="../media/image18.sv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3.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 Id="rId22" Type="http://schemas.microsoft.com/office/2007/relationships/hdphoto" Target="../media/hdphoto1.wdp"/><Relationship Id="rId27" Type="http://schemas.openxmlformats.org/officeDocument/2006/relationships/image" Target="../media/image29.svg"/><Relationship Id="rId30" Type="http://schemas.openxmlformats.org/officeDocument/2006/relationships/image" Target="../media/image32.svg"/><Relationship Id="rId35" Type="http://schemas.openxmlformats.org/officeDocument/2006/relationships/image" Target="../media/image37.png"/><Relationship Id="rId8" Type="http://schemas.openxmlformats.org/officeDocument/2006/relationships/image" Target="../media/image11.svg"/><Relationship Id="rId3" Type="http://schemas.openxmlformats.org/officeDocument/2006/relationships/image" Target="../media/image6.pn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7.svg"/><Relationship Id="rId33" Type="http://schemas.openxmlformats.org/officeDocument/2006/relationships/image" Target="../media/image35.png"/><Relationship Id="rId38"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9.svg"/><Relationship Id="rId2" Type="http://schemas.openxmlformats.org/officeDocument/2006/relationships/image" Target="../media/image51.png"/><Relationship Id="rId1" Type="http://schemas.openxmlformats.org/officeDocument/2006/relationships/slideLayout" Target="../slideLayouts/slideLayout29.xml"/><Relationship Id="rId6" Type="http://schemas.openxmlformats.org/officeDocument/2006/relationships/image" Target="../media/image55.svg"/><Relationship Id="rId11"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53.svg"/><Relationship Id="rId9" Type="http://schemas.openxmlformats.org/officeDocument/2006/relationships/image" Target="../media/image48.png"/><Relationship Id="rId14" Type="http://schemas.openxmlformats.org/officeDocument/2006/relationships/image" Target="../media/image61.sv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213556"/>
            <a:ext cx="4923774" cy="430887"/>
          </a:xfrm>
        </p:spPr>
        <p:txBody>
          <a:bodyPr/>
          <a:lstStyle/>
          <a:p>
            <a:r>
              <a:rPr lang="en-US" altLang="zh-CN" sz="2800" dirty="0"/>
              <a:t>GPT-</a:t>
            </a:r>
            <a:r>
              <a:rPr lang="en-US" altLang="zh-CN" sz="2800" dirty="0" err="1"/>
              <a:t>ize</a:t>
            </a:r>
            <a:r>
              <a:rPr lang="en-US" altLang="zh-CN" sz="2800" dirty="0"/>
              <a:t> AI Application</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9">
            <a:extLst>
              <a:ext uri="{FF2B5EF4-FFF2-40B4-BE49-F238E27FC236}">
                <a16:creationId xmlns:a16="http://schemas.microsoft.com/office/drawing/2014/main" id="{C1B6E554-F119-3DEF-42FE-1597B7B6C65B}"/>
              </a:ext>
            </a:extLst>
          </p:cNvPr>
          <p:cNvSpPr txBox="1">
            <a:spLocks/>
          </p:cNvSpPr>
          <p:nvPr/>
        </p:nvSpPr>
        <p:spPr>
          <a:xfrm>
            <a:off x="484514" y="252606"/>
            <a:ext cx="11017250" cy="492443"/>
          </a:xfrm>
          <a:prstGeom prst="rect">
            <a:avLst/>
          </a:prstGeom>
          <a:ln>
            <a:solidFill>
              <a:schemeClr val="accent1"/>
            </a:solidFill>
          </a:ln>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t>Azure App Service</a:t>
            </a:r>
          </a:p>
        </p:txBody>
      </p:sp>
      <p:sp>
        <p:nvSpPr>
          <p:cNvPr id="4"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9BB197D1-F787-54F1-44CC-DCCC081FC6CA}"/>
              </a:ext>
            </a:extLst>
          </p:cNvPr>
          <p:cNvSpPr/>
          <p:nvPr/>
        </p:nvSpPr>
        <p:spPr bwMode="auto">
          <a:xfrm>
            <a:off x="7253229" y="1034360"/>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Rectangle 8">
            <a:extLst>
              <a:ext uri="{FF2B5EF4-FFF2-40B4-BE49-F238E27FC236}">
                <a16:creationId xmlns:a16="http://schemas.microsoft.com/office/drawing/2014/main" id="{2D3AF07F-AA09-9FB1-3496-7017F54AF0FC}"/>
              </a:ext>
            </a:extLst>
          </p:cNvPr>
          <p:cNvSpPr/>
          <p:nvPr/>
        </p:nvSpPr>
        <p:spPr>
          <a:xfrm>
            <a:off x="1243406" y="2467391"/>
            <a:ext cx="2898069" cy="523220"/>
          </a:xfrm>
          <a:prstGeom prst="rect">
            <a:avLst/>
          </a:prstGeom>
          <a:ln>
            <a:noFill/>
          </a:ln>
        </p:spPr>
        <p:txBody>
          <a:bodyPr wrap="square">
            <a:spAutoFit/>
          </a:bodyPr>
          <a:lstStyle/>
          <a:p>
            <a:pPr defTabSz="932574"/>
            <a:r>
              <a:rPr lang="en-US" sz="1400" kern="0">
                <a:latin typeface="Segoe UI" panose="020B0502040204020203" pitchFamily="34" charset="0"/>
                <a:cs typeface="Segoe UI" panose="020B0502040204020203" pitchFamily="34" charset="0"/>
              </a:rPr>
              <a:t>.NET, Node, Java, Docker, PHP, Ruby, Python</a:t>
            </a:r>
          </a:p>
        </p:txBody>
      </p:sp>
      <p:sp>
        <p:nvSpPr>
          <p:cNvPr id="6" name="Rectangle 10">
            <a:extLst>
              <a:ext uri="{FF2B5EF4-FFF2-40B4-BE49-F238E27FC236}">
                <a16:creationId xmlns:a16="http://schemas.microsoft.com/office/drawing/2014/main" id="{9CBA3F16-3F07-6A5E-DC7B-BFDB59B18706}"/>
              </a:ext>
            </a:extLst>
          </p:cNvPr>
          <p:cNvSpPr/>
          <p:nvPr/>
        </p:nvSpPr>
        <p:spPr>
          <a:xfrm>
            <a:off x="1243406" y="3923767"/>
            <a:ext cx="2258532"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Staged and deployed
</a:t>
            </a:r>
            <a:endParaRPr lang="en-US" sz="1400" kern="0" dirty="0">
              <a:latin typeface="Segoe UI" panose="020B0502040204020203" pitchFamily="34" charset="0"/>
              <a:cs typeface="Segoe UI" panose="020B0502040204020203" pitchFamily="34" charset="0"/>
            </a:endParaRPr>
          </a:p>
        </p:txBody>
      </p:sp>
      <p:sp>
        <p:nvSpPr>
          <p:cNvPr id="7" name="Rectangle 12">
            <a:extLst>
              <a:ext uri="{FF2B5EF4-FFF2-40B4-BE49-F238E27FC236}">
                <a16:creationId xmlns:a16="http://schemas.microsoft.com/office/drawing/2014/main" id="{83B161F9-39C0-AF72-0B96-EDBB3A3C71AB}"/>
              </a:ext>
            </a:extLst>
          </p:cNvPr>
          <p:cNvSpPr/>
          <p:nvPr/>
        </p:nvSpPr>
        <p:spPr>
          <a:xfrm>
            <a:off x="1243406" y="4594805"/>
            <a:ext cx="2591994"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Testing in production
</a:t>
            </a:r>
            <a:endParaRPr lang="en-US" sz="1400" kern="0" dirty="0">
              <a:latin typeface="Segoe UI" panose="020B0502040204020203" pitchFamily="34" charset="0"/>
              <a:cs typeface="Segoe UI" panose="020B0502040204020203" pitchFamily="34" charset="0"/>
            </a:endParaRPr>
          </a:p>
        </p:txBody>
      </p:sp>
      <p:sp>
        <p:nvSpPr>
          <p:cNvPr id="8" name="Rectangle 16">
            <a:extLst>
              <a:ext uri="{FF2B5EF4-FFF2-40B4-BE49-F238E27FC236}">
                <a16:creationId xmlns:a16="http://schemas.microsoft.com/office/drawing/2014/main" id="{33435A63-2D71-5EEA-2EB7-3E3B99D1EE47}"/>
              </a:ext>
            </a:extLst>
          </p:cNvPr>
          <p:cNvSpPr/>
          <p:nvPr/>
        </p:nvSpPr>
        <p:spPr>
          <a:xfrm>
            <a:off x="1243406" y="5265843"/>
            <a:ext cx="2477694"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App Library Marketplace
</a:t>
            </a:r>
            <a:endParaRPr lang="en-US" sz="1400" kern="0" dirty="0">
              <a:latin typeface="Segoe UI" panose="020B0502040204020203" pitchFamily="34" charset="0"/>
              <a:cs typeface="Segoe UI" panose="020B0502040204020203" pitchFamily="34" charset="0"/>
            </a:endParaRPr>
          </a:p>
        </p:txBody>
      </p:sp>
      <p:sp>
        <p:nvSpPr>
          <p:cNvPr id="9" name="Rectangle 17">
            <a:extLst>
              <a:ext uri="{FF2B5EF4-FFF2-40B4-BE49-F238E27FC236}">
                <a16:creationId xmlns:a16="http://schemas.microsoft.com/office/drawing/2014/main" id="{CE4DF2C0-BBC9-35A0-1AE0-972B73B28660}"/>
              </a:ext>
            </a:extLst>
          </p:cNvPr>
          <p:cNvSpPr/>
          <p:nvPr/>
        </p:nvSpPr>
        <p:spPr>
          <a:xfrm>
            <a:off x="5118551" y="2530891"/>
            <a:ext cx="1868245" cy="738664"/>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Autoscaling and load balancing
</a:t>
            </a:r>
            <a:endParaRPr lang="en-US" sz="1400" kern="0" dirty="0">
              <a:latin typeface="Segoe UI" panose="020B0502040204020203" pitchFamily="34" charset="0"/>
              <a:cs typeface="Segoe UI" panose="020B0502040204020203" pitchFamily="34" charset="0"/>
            </a:endParaRPr>
          </a:p>
        </p:txBody>
      </p:sp>
      <p:sp>
        <p:nvSpPr>
          <p:cNvPr id="10" name="Rectangle 18">
            <a:extLst>
              <a:ext uri="{FF2B5EF4-FFF2-40B4-BE49-F238E27FC236}">
                <a16:creationId xmlns:a16="http://schemas.microsoft.com/office/drawing/2014/main" id="{66C2070B-338F-7ED8-0C3B-302050C92DBB}"/>
              </a:ext>
            </a:extLst>
          </p:cNvPr>
          <p:cNvSpPr/>
          <p:nvPr/>
        </p:nvSpPr>
        <p:spPr>
          <a:xfrm>
            <a:off x="5118552" y="3252729"/>
            <a:ext cx="2600344" cy="738664"/>
          </a:xfrm>
          <a:prstGeom prst="rect">
            <a:avLst/>
          </a:prstGeom>
          <a:ln>
            <a:noFill/>
          </a:ln>
        </p:spPr>
        <p:txBody>
          <a:bodyPr wrap="square">
            <a:spAutoFit/>
          </a:bodyPr>
          <a:lstStyle/>
          <a:p>
            <a:pPr defTabSz="932574"/>
            <a:r>
              <a:rPr lang="en-US" altLang="zh-CN" sz="1400" kern="0" dirty="0">
                <a:latin typeface="Segoe UI" panose="020B0502040204020203" pitchFamily="34" charset="0"/>
                <a:cs typeface="Segoe UI" panose="020B0502040204020203" pitchFamily="34" charset="0"/>
              </a:rPr>
              <a:t>High availability, automatic update of patches
</a:t>
            </a:r>
            <a:endParaRPr lang="en-US" sz="1400" kern="0" dirty="0">
              <a:latin typeface="Segoe UI" panose="020B0502040204020203" pitchFamily="34" charset="0"/>
              <a:cs typeface="Segoe UI" panose="020B0502040204020203" pitchFamily="34" charset="0"/>
            </a:endParaRPr>
          </a:p>
        </p:txBody>
      </p:sp>
      <p:sp>
        <p:nvSpPr>
          <p:cNvPr id="11" name="Rectangle 19">
            <a:extLst>
              <a:ext uri="{FF2B5EF4-FFF2-40B4-BE49-F238E27FC236}">
                <a16:creationId xmlns:a16="http://schemas.microsoft.com/office/drawing/2014/main" id="{F4DCA886-AEB2-9EA7-DB4C-CAAA3024947F}"/>
              </a:ext>
            </a:extLst>
          </p:cNvPr>
          <p:cNvSpPr/>
          <p:nvPr/>
        </p:nvSpPr>
        <p:spPr>
          <a:xfrm>
            <a:off x="5118552" y="3923767"/>
            <a:ext cx="1756325"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Reduce O&amp;M costs
</a:t>
            </a:r>
            <a:endParaRPr lang="en-US" sz="1400" kern="0" dirty="0">
              <a:latin typeface="Segoe UI" panose="020B0502040204020203" pitchFamily="34" charset="0"/>
              <a:cs typeface="Segoe UI" panose="020B0502040204020203" pitchFamily="34" charset="0"/>
            </a:endParaRPr>
          </a:p>
        </p:txBody>
      </p:sp>
      <p:sp>
        <p:nvSpPr>
          <p:cNvPr id="12" name="Rectangle 26">
            <a:extLst>
              <a:ext uri="{FF2B5EF4-FFF2-40B4-BE49-F238E27FC236}">
                <a16:creationId xmlns:a16="http://schemas.microsoft.com/office/drawing/2014/main" id="{C2A7F906-CB88-E934-F96D-00D989A24809}"/>
              </a:ext>
            </a:extLst>
          </p:cNvPr>
          <p:cNvSpPr/>
          <p:nvPr/>
        </p:nvSpPr>
        <p:spPr>
          <a:xfrm>
            <a:off x="5118552" y="4594805"/>
            <a:ext cx="1431648" cy="738664"/>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Backup and recovery
</a:t>
            </a:r>
            <a:endParaRPr lang="en-US" sz="1400" kern="0" dirty="0">
              <a:latin typeface="Segoe UI" panose="020B0502040204020203" pitchFamily="34" charset="0"/>
              <a:cs typeface="Segoe UI" panose="020B0502040204020203" pitchFamily="34" charset="0"/>
            </a:endParaRPr>
          </a:p>
        </p:txBody>
      </p:sp>
      <p:sp>
        <p:nvSpPr>
          <p:cNvPr id="13" name="Rectangle 35">
            <a:extLst>
              <a:ext uri="{FF2B5EF4-FFF2-40B4-BE49-F238E27FC236}">
                <a16:creationId xmlns:a16="http://schemas.microsoft.com/office/drawing/2014/main" id="{8382EB59-556B-DF89-EA9A-A254DE8D7065}"/>
              </a:ext>
            </a:extLst>
          </p:cNvPr>
          <p:cNvSpPr/>
          <p:nvPr/>
        </p:nvSpPr>
        <p:spPr>
          <a:xfrm>
            <a:off x="9118971" y="2505491"/>
            <a:ext cx="1959340" cy="523220"/>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Global Data Centers
</a:t>
            </a:r>
            <a:endParaRPr lang="en-US" sz="1400" kern="0" dirty="0">
              <a:latin typeface="Segoe UI" panose="020B0502040204020203" pitchFamily="34" charset="0"/>
              <a:cs typeface="Segoe UI" panose="020B0502040204020203" pitchFamily="34" charset="0"/>
            </a:endParaRPr>
          </a:p>
        </p:txBody>
      </p:sp>
      <p:sp>
        <p:nvSpPr>
          <p:cNvPr id="14" name="Rectangle 36">
            <a:extLst>
              <a:ext uri="{FF2B5EF4-FFF2-40B4-BE49-F238E27FC236}">
                <a16:creationId xmlns:a16="http://schemas.microsoft.com/office/drawing/2014/main" id="{C62643EF-5D88-0C3E-62CC-BCEEE268DF60}"/>
              </a:ext>
            </a:extLst>
          </p:cNvPr>
          <p:cNvSpPr/>
          <p:nvPr/>
        </p:nvSpPr>
        <p:spPr>
          <a:xfrm>
            <a:off x="9118971" y="3176529"/>
            <a:ext cx="1169124" cy="738664"/>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Hybrid support
</a:t>
            </a:r>
            <a:endParaRPr lang="en-US" sz="1400" kern="0" dirty="0">
              <a:latin typeface="Segoe UI" panose="020B0502040204020203" pitchFamily="34" charset="0"/>
              <a:cs typeface="Segoe UI" panose="020B0502040204020203" pitchFamily="34" charset="0"/>
            </a:endParaRPr>
          </a:p>
        </p:txBody>
      </p:sp>
      <p:sp>
        <p:nvSpPr>
          <p:cNvPr id="15" name="Rectangle 37">
            <a:extLst>
              <a:ext uri="{FF2B5EF4-FFF2-40B4-BE49-F238E27FC236}">
                <a16:creationId xmlns:a16="http://schemas.microsoft.com/office/drawing/2014/main" id="{62D34299-55EE-A0E5-752F-0191B0D156AC}"/>
              </a:ext>
            </a:extLst>
          </p:cNvPr>
          <p:cNvSpPr/>
          <p:nvPr/>
        </p:nvSpPr>
        <p:spPr>
          <a:xfrm>
            <a:off x="9118970" y="3842123"/>
            <a:ext cx="2391216" cy="738664"/>
          </a:xfrm>
          <a:prstGeom prst="rect">
            <a:avLst/>
          </a:prstGeom>
          <a:ln>
            <a:noFill/>
          </a:ln>
        </p:spPr>
        <p:txBody>
          <a:bodyPr wrap="square">
            <a:spAutoFit/>
          </a:bodyPr>
          <a:lstStyle/>
          <a:p>
            <a:pPr defTabSz="932574"/>
            <a:r>
              <a:rPr lang="en-US" sz="1400" kern="0">
                <a:latin typeface="Segoe UI" panose="020B0502040204020203" pitchFamily="34" charset="0"/>
                <a:cs typeface="Segoe UI" panose="020B0502040204020203" pitchFamily="34" charset="0"/>
              </a:rPr>
              <a:t>Azure Active Directory integration
</a:t>
            </a:r>
            <a:endParaRPr lang="en-US" sz="1400" kern="0" dirty="0">
              <a:latin typeface="Segoe UI" panose="020B0502040204020203" pitchFamily="34" charset="0"/>
              <a:cs typeface="Segoe UI" panose="020B0502040204020203" pitchFamily="34" charset="0"/>
            </a:endParaRPr>
          </a:p>
        </p:txBody>
      </p:sp>
      <p:sp>
        <p:nvSpPr>
          <p:cNvPr id="16" name="Rectangle 38">
            <a:extLst>
              <a:ext uri="{FF2B5EF4-FFF2-40B4-BE49-F238E27FC236}">
                <a16:creationId xmlns:a16="http://schemas.microsoft.com/office/drawing/2014/main" id="{8CD6CF43-D9FD-BE59-B640-6AD0E89AD399}"/>
              </a:ext>
            </a:extLst>
          </p:cNvPr>
          <p:cNvSpPr/>
          <p:nvPr/>
        </p:nvSpPr>
        <p:spPr>
          <a:xfrm>
            <a:off x="9118971" y="4582105"/>
            <a:ext cx="1453572" cy="738664"/>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Security &amp; Compliance
</a:t>
            </a:r>
            <a:endParaRPr lang="en-US" sz="1400" kern="0" dirty="0">
              <a:latin typeface="Segoe UI" panose="020B0502040204020203" pitchFamily="34" charset="0"/>
              <a:cs typeface="Segoe UI" panose="020B0502040204020203" pitchFamily="34" charset="0"/>
            </a:endParaRPr>
          </a:p>
        </p:txBody>
      </p:sp>
      <p:sp>
        <p:nvSpPr>
          <p:cNvPr id="17" name="Rectangle 56">
            <a:extLst>
              <a:ext uri="{FF2B5EF4-FFF2-40B4-BE49-F238E27FC236}">
                <a16:creationId xmlns:a16="http://schemas.microsoft.com/office/drawing/2014/main" id="{3F298DB2-5965-27CE-8977-1A4547C21FAD}"/>
              </a:ext>
            </a:extLst>
          </p:cNvPr>
          <p:cNvSpPr/>
          <p:nvPr/>
        </p:nvSpPr>
        <p:spPr>
          <a:xfrm>
            <a:off x="1243406" y="3252729"/>
            <a:ext cx="2835768" cy="738664"/>
          </a:xfrm>
          <a:prstGeom prst="rect">
            <a:avLst/>
          </a:prstGeom>
          <a:ln>
            <a:noFill/>
          </a:ln>
        </p:spPr>
        <p:txBody>
          <a:bodyPr wrap="square">
            <a:spAutoFit/>
          </a:bodyPr>
          <a:lstStyle/>
          <a:p>
            <a:pPr defTabSz="932574"/>
            <a:r>
              <a:rPr lang="en-US" altLang="zh-CN" sz="1400" kern="0">
                <a:latin typeface="Segoe UI" panose="020B0502040204020203" pitchFamily="34" charset="0"/>
                <a:cs typeface="Segoe UI" panose="020B0502040204020203" pitchFamily="34" charset="0"/>
              </a:rPr>
              <a:t>Deploy containers on Windows and Linux
</a:t>
            </a:r>
            <a:endParaRPr lang="en-US" sz="1400" kern="0" dirty="0">
              <a:latin typeface="Segoe UI" panose="020B0502040204020203" pitchFamily="34" charset="0"/>
              <a:cs typeface="Segoe UI" panose="020B0502040204020203" pitchFamily="34" charset="0"/>
            </a:endParaRPr>
          </a:p>
        </p:txBody>
      </p:sp>
      <p:sp>
        <p:nvSpPr>
          <p:cNvPr id="18" name="Rectangle 57">
            <a:extLst>
              <a:ext uri="{FF2B5EF4-FFF2-40B4-BE49-F238E27FC236}">
                <a16:creationId xmlns:a16="http://schemas.microsoft.com/office/drawing/2014/main" id="{D8E12521-7423-681F-184F-C3906E054AB1}"/>
              </a:ext>
            </a:extLst>
          </p:cNvPr>
          <p:cNvSpPr/>
          <p:nvPr/>
        </p:nvSpPr>
        <p:spPr>
          <a:xfrm>
            <a:off x="1337098" y="1557641"/>
            <a:ext cx="2027162" cy="1077218"/>
          </a:xfrm>
          <a:prstGeom prst="rect">
            <a:avLst/>
          </a:prstGeom>
          <a:ln>
            <a:noFill/>
          </a:ln>
        </p:spPr>
        <p:txBody>
          <a:bodyPr wrap="square">
            <a:spAutoFit/>
          </a:bodyPr>
          <a:lstStyle/>
          <a:p>
            <a:r>
              <a:rPr lang="en-US" altLang="zh-CN" sz="1600">
                <a:latin typeface="+mj-lt"/>
                <a:cs typeface="Segoe UI Semilight" panose="020B0402040204020203" pitchFamily="34" charset="0"/>
              </a:rPr>
              <a:t>High productivity for developers and operators
</a:t>
            </a:r>
            <a:endParaRPr lang="en-US" sz="1600" dirty="0">
              <a:latin typeface="+mj-lt"/>
              <a:cs typeface="Segoe UI Semilight" panose="020B0402040204020203" pitchFamily="34" charset="0"/>
            </a:endParaRPr>
          </a:p>
        </p:txBody>
      </p:sp>
      <p:sp>
        <p:nvSpPr>
          <p:cNvPr id="19" name="Rectangle 58">
            <a:extLst>
              <a:ext uri="{FF2B5EF4-FFF2-40B4-BE49-F238E27FC236}">
                <a16:creationId xmlns:a16="http://schemas.microsoft.com/office/drawing/2014/main" id="{FACBEA15-C8AD-41FE-D6C5-483E9CA7D57B}"/>
              </a:ext>
            </a:extLst>
          </p:cNvPr>
          <p:cNvSpPr/>
          <p:nvPr/>
        </p:nvSpPr>
        <p:spPr>
          <a:xfrm>
            <a:off x="5220317" y="1683221"/>
            <a:ext cx="2168710" cy="584775"/>
          </a:xfrm>
          <a:prstGeom prst="rect">
            <a:avLst/>
          </a:prstGeom>
          <a:ln>
            <a:noFill/>
          </a:ln>
        </p:spPr>
        <p:txBody>
          <a:bodyPr wrap="square">
            <a:spAutoFit/>
          </a:bodyPr>
          <a:lstStyle/>
          <a:p>
            <a:r>
              <a:rPr lang="en-US" altLang="zh-CN" sz="1600">
                <a:latin typeface="+mj-lt"/>
                <a:cs typeface="Segoe UI Semilight" panose="020B0402040204020203" pitchFamily="34" charset="0"/>
              </a:rPr>
              <a:t>Fully managed
</a:t>
            </a:r>
            <a:endParaRPr lang="en-US" sz="1600" dirty="0">
              <a:latin typeface="+mj-lt"/>
              <a:cs typeface="Segoe UI Semilight" panose="020B0402040204020203" pitchFamily="34" charset="0"/>
            </a:endParaRPr>
          </a:p>
        </p:txBody>
      </p:sp>
      <p:sp>
        <p:nvSpPr>
          <p:cNvPr id="20" name="Rectangle 59">
            <a:extLst>
              <a:ext uri="{FF2B5EF4-FFF2-40B4-BE49-F238E27FC236}">
                <a16:creationId xmlns:a16="http://schemas.microsoft.com/office/drawing/2014/main" id="{1181924A-68A4-EF93-1AA7-DF81B5419BDD}"/>
              </a:ext>
            </a:extLst>
          </p:cNvPr>
          <p:cNvSpPr/>
          <p:nvPr/>
        </p:nvSpPr>
        <p:spPr>
          <a:xfrm>
            <a:off x="9110768" y="1683221"/>
            <a:ext cx="1572600" cy="830997"/>
          </a:xfrm>
          <a:prstGeom prst="rect">
            <a:avLst/>
          </a:prstGeom>
          <a:ln>
            <a:noFill/>
          </a:ln>
        </p:spPr>
        <p:txBody>
          <a:bodyPr wrap="square">
            <a:spAutoFit/>
          </a:bodyPr>
          <a:lstStyle/>
          <a:p>
            <a:r>
              <a:rPr lang="en-US" altLang="zh-CN" sz="1600" dirty="0">
                <a:latin typeface="+mj-lt"/>
                <a:cs typeface="Segoe UI Semilight" panose="020B0402040204020203" pitchFamily="34" charset="0"/>
              </a:rPr>
              <a:t>Enterprise-grade
</a:t>
            </a:r>
            <a:endParaRPr lang="en-US" sz="1600" dirty="0">
              <a:latin typeface="+mj-lt"/>
              <a:cs typeface="Segoe UI Semilight" panose="020B0402040204020203" pitchFamily="34" charset="0"/>
            </a:endParaRPr>
          </a:p>
        </p:txBody>
      </p:sp>
      <p:grpSp>
        <p:nvGrpSpPr>
          <p:cNvPr id="21" name="Group 189">
            <a:extLst>
              <a:ext uri="{FF2B5EF4-FFF2-40B4-BE49-F238E27FC236}">
                <a16:creationId xmlns:a16="http://schemas.microsoft.com/office/drawing/2014/main" id="{616A7FD4-6B45-CD74-D1D2-32D8E17BE142}"/>
              </a:ext>
            </a:extLst>
          </p:cNvPr>
          <p:cNvGrpSpPr>
            <a:grpSpLocks noChangeAspect="1"/>
          </p:cNvGrpSpPr>
          <p:nvPr/>
        </p:nvGrpSpPr>
        <p:grpSpPr bwMode="auto">
          <a:xfrm>
            <a:off x="740582" y="2551856"/>
            <a:ext cx="342199" cy="256649"/>
            <a:chOff x="1614" y="1826"/>
            <a:chExt cx="312" cy="234"/>
          </a:xfrm>
        </p:grpSpPr>
        <p:sp>
          <p:nvSpPr>
            <p:cNvPr id="22" name="AutoShape 188">
              <a:extLst>
                <a:ext uri="{FF2B5EF4-FFF2-40B4-BE49-F238E27FC236}">
                  <a16:creationId xmlns:a16="http://schemas.microsoft.com/office/drawing/2014/main" id="{95498715-9A04-F01E-8996-54C9A1F49978}"/>
                </a:ext>
              </a:extLst>
            </p:cNvPr>
            <p:cNvSpPr>
              <a:spLocks noChangeAspect="1" noChangeArrowheads="1" noTextEdit="1"/>
            </p:cNvSpPr>
            <p:nvPr/>
          </p:nvSpPr>
          <p:spPr bwMode="auto">
            <a:xfrm>
              <a:off x="1614" y="1826"/>
              <a:ext cx="312"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0">
              <a:extLst>
                <a:ext uri="{FF2B5EF4-FFF2-40B4-BE49-F238E27FC236}">
                  <a16:creationId xmlns:a16="http://schemas.microsoft.com/office/drawing/2014/main" id="{4C2F64AC-82A8-4859-32CD-AE293DF588F9}"/>
                </a:ext>
              </a:extLst>
            </p:cNvPr>
            <p:cNvSpPr>
              <a:spLocks noChangeArrowheads="1"/>
            </p:cNvSpPr>
            <p:nvPr/>
          </p:nvSpPr>
          <p:spPr bwMode="auto">
            <a:xfrm>
              <a:off x="1614" y="1826"/>
              <a:ext cx="312"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24" name="Rectangle 191">
              <a:extLst>
                <a:ext uri="{FF2B5EF4-FFF2-40B4-BE49-F238E27FC236}">
                  <a16:creationId xmlns:a16="http://schemas.microsoft.com/office/drawing/2014/main" id="{7356C2FE-D2EB-8EF3-64B0-AD62D84C1088}"/>
                </a:ext>
              </a:extLst>
            </p:cNvPr>
            <p:cNvSpPr>
              <a:spLocks noChangeArrowheads="1"/>
            </p:cNvSpPr>
            <p:nvPr/>
          </p:nvSpPr>
          <p:spPr bwMode="auto">
            <a:xfrm>
              <a:off x="1614" y="1855"/>
              <a:ext cx="312" cy="205"/>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25" name="Oval 192">
              <a:extLst>
                <a:ext uri="{FF2B5EF4-FFF2-40B4-BE49-F238E27FC236}">
                  <a16:creationId xmlns:a16="http://schemas.microsoft.com/office/drawing/2014/main" id="{4330BD7B-8022-27D8-8E77-325E59C70712}"/>
                </a:ext>
              </a:extLst>
            </p:cNvPr>
            <p:cNvSpPr>
              <a:spLocks noChangeArrowheads="1"/>
            </p:cNvSpPr>
            <p:nvPr/>
          </p:nvSpPr>
          <p:spPr bwMode="auto">
            <a:xfrm>
              <a:off x="1624" y="1836"/>
              <a:ext cx="9"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6" name="Oval 193">
              <a:extLst>
                <a:ext uri="{FF2B5EF4-FFF2-40B4-BE49-F238E27FC236}">
                  <a16:creationId xmlns:a16="http://schemas.microsoft.com/office/drawing/2014/main" id="{696B2C45-2D6B-7CC3-1CB7-30A951F08622}"/>
                </a:ext>
              </a:extLst>
            </p:cNvPr>
            <p:cNvSpPr>
              <a:spLocks noChangeArrowheads="1"/>
            </p:cNvSpPr>
            <p:nvPr/>
          </p:nvSpPr>
          <p:spPr bwMode="auto">
            <a:xfrm>
              <a:off x="1638" y="1836"/>
              <a:ext cx="10"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7" name="Oval 194">
              <a:extLst>
                <a:ext uri="{FF2B5EF4-FFF2-40B4-BE49-F238E27FC236}">
                  <a16:creationId xmlns:a16="http://schemas.microsoft.com/office/drawing/2014/main" id="{F291A225-D2EC-4228-8371-C84C852244ED}"/>
                </a:ext>
              </a:extLst>
            </p:cNvPr>
            <p:cNvSpPr>
              <a:spLocks noChangeArrowheads="1"/>
            </p:cNvSpPr>
            <p:nvPr/>
          </p:nvSpPr>
          <p:spPr bwMode="auto">
            <a:xfrm>
              <a:off x="1653" y="1836"/>
              <a:ext cx="10"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8" name="Freeform 195">
              <a:extLst>
                <a:ext uri="{FF2B5EF4-FFF2-40B4-BE49-F238E27FC236}">
                  <a16:creationId xmlns:a16="http://schemas.microsoft.com/office/drawing/2014/main" id="{C60C7BFD-AB3E-A202-A85B-8DCBBDBDB7B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9" name="Freeform 196">
              <a:extLst>
                <a:ext uri="{FF2B5EF4-FFF2-40B4-BE49-F238E27FC236}">
                  <a16:creationId xmlns:a16="http://schemas.microsoft.com/office/drawing/2014/main" id="{FF13D979-B52D-AFEC-F66C-7B163BAC4E91}"/>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0" name="Freeform 197">
              <a:extLst>
                <a:ext uri="{FF2B5EF4-FFF2-40B4-BE49-F238E27FC236}">
                  <a16:creationId xmlns:a16="http://schemas.microsoft.com/office/drawing/2014/main" id="{6C84A8A3-57AA-622A-5896-36DDE56B41DE}"/>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1" name="Freeform 198">
              <a:extLst>
                <a:ext uri="{FF2B5EF4-FFF2-40B4-BE49-F238E27FC236}">
                  <a16:creationId xmlns:a16="http://schemas.microsoft.com/office/drawing/2014/main" id="{F344B7CB-48B9-D876-C636-62FF3538B97B}"/>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2" name="Rectangle 199">
              <a:extLst>
                <a:ext uri="{FF2B5EF4-FFF2-40B4-BE49-F238E27FC236}">
                  <a16:creationId xmlns:a16="http://schemas.microsoft.com/office/drawing/2014/main" id="{31B3E06D-A9C4-4502-5243-B41AECB2FD66}"/>
                </a:ext>
              </a:extLst>
            </p:cNvPr>
            <p:cNvSpPr>
              <a:spLocks noChangeArrowheads="1"/>
            </p:cNvSpPr>
            <p:nvPr/>
          </p:nvSpPr>
          <p:spPr bwMode="auto">
            <a:xfrm>
              <a:off x="1755" y="1943"/>
              <a:ext cx="30" cy="29"/>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33" name="Group 20">
            <a:extLst>
              <a:ext uri="{FF2B5EF4-FFF2-40B4-BE49-F238E27FC236}">
                <a16:creationId xmlns:a16="http://schemas.microsoft.com/office/drawing/2014/main" id="{8F1BCA45-D4FB-5208-E0AA-7A623A26D10D}"/>
              </a:ext>
            </a:extLst>
          </p:cNvPr>
          <p:cNvGrpSpPr>
            <a:grpSpLocks noChangeAspect="1"/>
          </p:cNvGrpSpPr>
          <p:nvPr/>
        </p:nvGrpSpPr>
        <p:grpSpPr bwMode="auto">
          <a:xfrm>
            <a:off x="4673338" y="2551856"/>
            <a:ext cx="256650" cy="256650"/>
            <a:chOff x="1614" y="999"/>
            <a:chExt cx="312" cy="312"/>
          </a:xfrm>
          <a:solidFill>
            <a:schemeClr val="accent2"/>
          </a:solidFill>
        </p:grpSpPr>
        <p:sp>
          <p:nvSpPr>
            <p:cNvPr id="34" name="Rectangle 21">
              <a:extLst>
                <a:ext uri="{FF2B5EF4-FFF2-40B4-BE49-F238E27FC236}">
                  <a16:creationId xmlns:a16="http://schemas.microsoft.com/office/drawing/2014/main" id="{F4A18092-A51C-5BC8-8E54-9B2082A4EEF6}"/>
                </a:ext>
              </a:extLst>
            </p:cNvPr>
            <p:cNvSpPr>
              <a:spLocks noChangeArrowheads="1"/>
            </p:cNvSpPr>
            <p:nvPr/>
          </p:nvSpPr>
          <p:spPr bwMode="auto">
            <a:xfrm>
              <a:off x="1614"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35" name="Rectangle 22">
              <a:extLst>
                <a:ext uri="{FF2B5EF4-FFF2-40B4-BE49-F238E27FC236}">
                  <a16:creationId xmlns:a16="http://schemas.microsoft.com/office/drawing/2014/main" id="{0B21DB75-1D25-660E-21E2-D1B19DEBF838}"/>
                </a:ext>
              </a:extLst>
            </p:cNvPr>
            <p:cNvSpPr>
              <a:spLocks noChangeArrowheads="1"/>
            </p:cNvSpPr>
            <p:nvPr/>
          </p:nvSpPr>
          <p:spPr bwMode="auto">
            <a:xfrm>
              <a:off x="1614" y="999"/>
              <a:ext cx="312" cy="136"/>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36" name="Rectangle 23">
              <a:extLst>
                <a:ext uri="{FF2B5EF4-FFF2-40B4-BE49-F238E27FC236}">
                  <a16:creationId xmlns:a16="http://schemas.microsoft.com/office/drawing/2014/main" id="{B4768B7E-EF08-6E88-D6CB-7BF612DB44E8}"/>
                </a:ext>
              </a:extLst>
            </p:cNvPr>
            <p:cNvSpPr>
              <a:spLocks noChangeArrowheads="1"/>
            </p:cNvSpPr>
            <p:nvPr/>
          </p:nvSpPr>
          <p:spPr bwMode="auto">
            <a:xfrm>
              <a:off x="1789" y="999"/>
              <a:ext cx="137" cy="312"/>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37" name="Group 91">
            <a:extLst>
              <a:ext uri="{FF2B5EF4-FFF2-40B4-BE49-F238E27FC236}">
                <a16:creationId xmlns:a16="http://schemas.microsoft.com/office/drawing/2014/main" id="{A275E46A-4165-A033-E726-3A3D683B85C2}"/>
              </a:ext>
            </a:extLst>
          </p:cNvPr>
          <p:cNvGrpSpPr/>
          <p:nvPr/>
        </p:nvGrpSpPr>
        <p:grpSpPr>
          <a:xfrm>
            <a:off x="8649414" y="2551856"/>
            <a:ext cx="264489" cy="265609"/>
            <a:chOff x="3841750" y="3327404"/>
            <a:chExt cx="374651" cy="376237"/>
          </a:xfrm>
          <a:solidFill>
            <a:schemeClr val="accent1"/>
          </a:solidFill>
        </p:grpSpPr>
        <p:sp>
          <p:nvSpPr>
            <p:cNvPr id="38" name="Freeform 155">
              <a:extLst>
                <a:ext uri="{FF2B5EF4-FFF2-40B4-BE49-F238E27FC236}">
                  <a16:creationId xmlns:a16="http://schemas.microsoft.com/office/drawing/2014/main" id="{7DD889B4-DB73-DA56-E82F-46CB16E92E5B}"/>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9" name="Freeform 156">
              <a:extLst>
                <a:ext uri="{FF2B5EF4-FFF2-40B4-BE49-F238E27FC236}">
                  <a16:creationId xmlns:a16="http://schemas.microsoft.com/office/drawing/2014/main" id="{12638208-E6B5-E571-B96D-26E2CA52016F}"/>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0" name="Freeform 157">
              <a:extLst>
                <a:ext uri="{FF2B5EF4-FFF2-40B4-BE49-F238E27FC236}">
                  <a16:creationId xmlns:a16="http://schemas.microsoft.com/office/drawing/2014/main" id="{A268D497-BC25-0F42-DE41-5C27DA7D6EEC}"/>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1" name="Freeform 158">
              <a:extLst>
                <a:ext uri="{FF2B5EF4-FFF2-40B4-BE49-F238E27FC236}">
                  <a16:creationId xmlns:a16="http://schemas.microsoft.com/office/drawing/2014/main" id="{FB196361-B450-D5D8-277F-83F127B2877A}"/>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2" name="Freeform 159">
              <a:extLst>
                <a:ext uri="{FF2B5EF4-FFF2-40B4-BE49-F238E27FC236}">
                  <a16:creationId xmlns:a16="http://schemas.microsoft.com/office/drawing/2014/main" id="{DFD6D75C-F7D0-5755-55D1-1B7ADC3C9C17}"/>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3" name="Freeform 160">
              <a:extLst>
                <a:ext uri="{FF2B5EF4-FFF2-40B4-BE49-F238E27FC236}">
                  <a16:creationId xmlns:a16="http://schemas.microsoft.com/office/drawing/2014/main" id="{D5DC45C8-3BC4-DDBA-B93C-59C4036E3199}"/>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4" name="Freeform 161">
              <a:extLst>
                <a:ext uri="{FF2B5EF4-FFF2-40B4-BE49-F238E27FC236}">
                  <a16:creationId xmlns:a16="http://schemas.microsoft.com/office/drawing/2014/main" id="{B1BCE882-3539-E89C-0106-E2DA46791D2F}"/>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5" name="Freeform 162">
              <a:extLst>
                <a:ext uri="{FF2B5EF4-FFF2-40B4-BE49-F238E27FC236}">
                  <a16:creationId xmlns:a16="http://schemas.microsoft.com/office/drawing/2014/main" id="{D3BF9D69-DB33-4584-BECC-D028ECAB0992}"/>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6" name="Freeform 163">
              <a:extLst>
                <a:ext uri="{FF2B5EF4-FFF2-40B4-BE49-F238E27FC236}">
                  <a16:creationId xmlns:a16="http://schemas.microsoft.com/office/drawing/2014/main" id="{AF98FF68-6C08-D272-5180-CBECBD184C13}"/>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47" name="Group 141">
            <a:extLst>
              <a:ext uri="{FF2B5EF4-FFF2-40B4-BE49-F238E27FC236}">
                <a16:creationId xmlns:a16="http://schemas.microsoft.com/office/drawing/2014/main" id="{A7AAE383-1B03-4EA2-3AEB-238A5C422D4E}"/>
              </a:ext>
            </a:extLst>
          </p:cNvPr>
          <p:cNvGrpSpPr>
            <a:grpSpLocks noChangeAspect="1"/>
          </p:cNvGrpSpPr>
          <p:nvPr/>
        </p:nvGrpSpPr>
        <p:grpSpPr bwMode="auto">
          <a:xfrm>
            <a:off x="4593129" y="3209973"/>
            <a:ext cx="336859" cy="336858"/>
            <a:chOff x="388" y="2529"/>
            <a:chExt cx="359" cy="359"/>
          </a:xfrm>
        </p:grpSpPr>
        <p:sp>
          <p:nvSpPr>
            <p:cNvPr id="48" name="Freeform 142">
              <a:extLst>
                <a:ext uri="{FF2B5EF4-FFF2-40B4-BE49-F238E27FC236}">
                  <a16:creationId xmlns:a16="http://schemas.microsoft.com/office/drawing/2014/main" id="{8DCA3633-E64B-1CF8-BE49-6011B9C7A18E}"/>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9" name="Freeform 143">
              <a:extLst>
                <a:ext uri="{FF2B5EF4-FFF2-40B4-BE49-F238E27FC236}">
                  <a16:creationId xmlns:a16="http://schemas.microsoft.com/office/drawing/2014/main" id="{17455250-B581-A6DC-E3C9-4F67419443AD}"/>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50" name="Group 49">
            <a:extLst>
              <a:ext uri="{FF2B5EF4-FFF2-40B4-BE49-F238E27FC236}">
                <a16:creationId xmlns:a16="http://schemas.microsoft.com/office/drawing/2014/main" id="{006038E5-0EFE-7FAD-9FB7-9FFE3605520C}"/>
              </a:ext>
            </a:extLst>
          </p:cNvPr>
          <p:cNvGrpSpPr>
            <a:grpSpLocks noChangeAspect="1"/>
          </p:cNvGrpSpPr>
          <p:nvPr/>
        </p:nvGrpSpPr>
        <p:grpSpPr bwMode="auto">
          <a:xfrm>
            <a:off x="8573492" y="3209973"/>
            <a:ext cx="340411" cy="339466"/>
            <a:chOff x="3989" y="1530"/>
            <a:chExt cx="360" cy="359"/>
          </a:xfrm>
        </p:grpSpPr>
        <p:sp>
          <p:nvSpPr>
            <p:cNvPr id="51" name="Freeform 50">
              <a:extLst>
                <a:ext uri="{FF2B5EF4-FFF2-40B4-BE49-F238E27FC236}">
                  <a16:creationId xmlns:a16="http://schemas.microsoft.com/office/drawing/2014/main" id="{C9CD5792-FCDE-83DB-6FB3-6C8A28145213}"/>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2" name="Freeform 51">
              <a:extLst>
                <a:ext uri="{FF2B5EF4-FFF2-40B4-BE49-F238E27FC236}">
                  <a16:creationId xmlns:a16="http://schemas.microsoft.com/office/drawing/2014/main" id="{A6BACBBF-F143-4B8D-AE60-1847799C8E02}"/>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3" name="Freeform 52">
              <a:extLst>
                <a:ext uri="{FF2B5EF4-FFF2-40B4-BE49-F238E27FC236}">
                  <a16:creationId xmlns:a16="http://schemas.microsoft.com/office/drawing/2014/main" id="{A1B82875-9E7B-35C2-9C78-704F05845155}"/>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4" name="Freeform 53">
              <a:extLst>
                <a:ext uri="{FF2B5EF4-FFF2-40B4-BE49-F238E27FC236}">
                  <a16:creationId xmlns:a16="http://schemas.microsoft.com/office/drawing/2014/main" id="{2DBFF5A9-A8D5-CB0A-D344-32862427F94B}"/>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5" name="Freeform 54">
              <a:extLst>
                <a:ext uri="{FF2B5EF4-FFF2-40B4-BE49-F238E27FC236}">
                  <a16:creationId xmlns:a16="http://schemas.microsoft.com/office/drawing/2014/main" id="{DE79E12C-09EA-22D6-9BD6-FF5867B75FAF}"/>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6" name="Freeform 55">
              <a:extLst>
                <a:ext uri="{FF2B5EF4-FFF2-40B4-BE49-F238E27FC236}">
                  <a16:creationId xmlns:a16="http://schemas.microsoft.com/office/drawing/2014/main" id="{8F3143EB-3CB9-08FE-B7BE-56D08D814568}"/>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7" name="Freeform 56">
              <a:extLst>
                <a:ext uri="{FF2B5EF4-FFF2-40B4-BE49-F238E27FC236}">
                  <a16:creationId xmlns:a16="http://schemas.microsoft.com/office/drawing/2014/main" id="{597D7526-493D-BFD7-814A-8ABF3579C66D}"/>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8" name="Freeform 57">
              <a:extLst>
                <a:ext uri="{FF2B5EF4-FFF2-40B4-BE49-F238E27FC236}">
                  <a16:creationId xmlns:a16="http://schemas.microsoft.com/office/drawing/2014/main" id="{3871AAF4-E839-F5C3-A178-FBF4FE095815}"/>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59" name="Freeform 12">
            <a:extLst>
              <a:ext uri="{FF2B5EF4-FFF2-40B4-BE49-F238E27FC236}">
                <a16:creationId xmlns:a16="http://schemas.microsoft.com/office/drawing/2014/main" id="{74F06ACE-137C-4A9B-849E-F44E95183AA6}"/>
              </a:ext>
            </a:extLst>
          </p:cNvPr>
          <p:cNvSpPr>
            <a:spLocks/>
          </p:cNvSpPr>
          <p:nvPr/>
        </p:nvSpPr>
        <p:spPr bwMode="auto">
          <a:xfrm>
            <a:off x="804913" y="3899815"/>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nvGrpSpPr>
          <p:cNvPr id="60" name="Group 10">
            <a:extLst>
              <a:ext uri="{FF2B5EF4-FFF2-40B4-BE49-F238E27FC236}">
                <a16:creationId xmlns:a16="http://schemas.microsoft.com/office/drawing/2014/main" id="{11EF44D4-51D6-C41F-5EE3-649E8E03CAFC}"/>
              </a:ext>
            </a:extLst>
          </p:cNvPr>
          <p:cNvGrpSpPr>
            <a:grpSpLocks noChangeAspect="1"/>
          </p:cNvGrpSpPr>
          <p:nvPr/>
        </p:nvGrpSpPr>
        <p:grpSpPr bwMode="auto">
          <a:xfrm>
            <a:off x="4669165" y="3899815"/>
            <a:ext cx="260823" cy="298084"/>
            <a:chOff x="1033" y="999"/>
            <a:chExt cx="273" cy="312"/>
          </a:xfrm>
          <a:solidFill>
            <a:schemeClr val="accent1"/>
          </a:solidFill>
        </p:grpSpPr>
        <p:sp>
          <p:nvSpPr>
            <p:cNvPr id="61" name="Rectangle 11">
              <a:extLst>
                <a:ext uri="{FF2B5EF4-FFF2-40B4-BE49-F238E27FC236}">
                  <a16:creationId xmlns:a16="http://schemas.microsoft.com/office/drawing/2014/main" id="{3CAEBAD4-63DE-9D1D-1342-EDC34C80728F}"/>
                </a:ext>
              </a:extLst>
            </p:cNvPr>
            <p:cNvSpPr>
              <a:spLocks noChangeArrowheads="1"/>
            </p:cNvSpPr>
            <p:nvPr/>
          </p:nvSpPr>
          <p:spPr bwMode="auto">
            <a:xfrm>
              <a:off x="1277" y="1243"/>
              <a:ext cx="29" cy="6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2" name="Rectangle 12">
              <a:extLst>
                <a:ext uri="{FF2B5EF4-FFF2-40B4-BE49-F238E27FC236}">
                  <a16:creationId xmlns:a16="http://schemas.microsoft.com/office/drawing/2014/main" id="{9944BF79-4472-9539-78DA-33E3ABA09798}"/>
                </a:ext>
              </a:extLst>
            </p:cNvPr>
            <p:cNvSpPr>
              <a:spLocks noChangeArrowheads="1"/>
            </p:cNvSpPr>
            <p:nvPr/>
          </p:nvSpPr>
          <p:spPr bwMode="auto">
            <a:xfrm>
              <a:off x="1228" y="1194"/>
              <a:ext cx="29" cy="11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3" name="Rectangle 13">
              <a:extLst>
                <a:ext uri="{FF2B5EF4-FFF2-40B4-BE49-F238E27FC236}">
                  <a16:creationId xmlns:a16="http://schemas.microsoft.com/office/drawing/2014/main" id="{D0AE8729-FAA5-8A6A-EC95-6B87B708C801}"/>
                </a:ext>
              </a:extLst>
            </p:cNvPr>
            <p:cNvSpPr>
              <a:spLocks noChangeArrowheads="1"/>
            </p:cNvSpPr>
            <p:nvPr/>
          </p:nvSpPr>
          <p:spPr bwMode="auto">
            <a:xfrm>
              <a:off x="1179" y="1145"/>
              <a:ext cx="30" cy="16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4" name="Rectangle 14">
              <a:extLst>
                <a:ext uri="{FF2B5EF4-FFF2-40B4-BE49-F238E27FC236}">
                  <a16:creationId xmlns:a16="http://schemas.microsoft.com/office/drawing/2014/main" id="{04709B85-3DDB-2541-77A0-50394B097922}"/>
                </a:ext>
              </a:extLst>
            </p:cNvPr>
            <p:cNvSpPr>
              <a:spLocks noChangeArrowheads="1"/>
            </p:cNvSpPr>
            <p:nvPr/>
          </p:nvSpPr>
          <p:spPr bwMode="auto">
            <a:xfrm>
              <a:off x="1131" y="1097"/>
              <a:ext cx="29" cy="21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5" name="Rectangle 15">
              <a:extLst>
                <a:ext uri="{FF2B5EF4-FFF2-40B4-BE49-F238E27FC236}">
                  <a16:creationId xmlns:a16="http://schemas.microsoft.com/office/drawing/2014/main" id="{9FE01903-EA5C-0195-7DE8-BB010476BD26}"/>
                </a:ext>
              </a:extLst>
            </p:cNvPr>
            <p:cNvSpPr>
              <a:spLocks noChangeArrowheads="1"/>
            </p:cNvSpPr>
            <p:nvPr/>
          </p:nvSpPr>
          <p:spPr bwMode="auto">
            <a:xfrm>
              <a:off x="1082" y="1048"/>
              <a:ext cx="29" cy="2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6" name="Rectangle 16">
              <a:extLst>
                <a:ext uri="{FF2B5EF4-FFF2-40B4-BE49-F238E27FC236}">
                  <a16:creationId xmlns:a16="http://schemas.microsoft.com/office/drawing/2014/main" id="{3A48566B-B4C4-D506-7BE7-9EA86429A13D}"/>
                </a:ext>
              </a:extLst>
            </p:cNvPr>
            <p:cNvSpPr>
              <a:spLocks noChangeArrowheads="1"/>
            </p:cNvSpPr>
            <p:nvPr/>
          </p:nvSpPr>
          <p:spPr bwMode="auto">
            <a:xfrm>
              <a:off x="1033" y="999"/>
              <a:ext cx="29" cy="31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7" name="Freeform 17">
              <a:extLst>
                <a:ext uri="{FF2B5EF4-FFF2-40B4-BE49-F238E27FC236}">
                  <a16:creationId xmlns:a16="http://schemas.microsoft.com/office/drawing/2014/main" id="{18EDF0AE-6ED9-215D-2F72-808CB83F4322}"/>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68" name="Group 2061">
            <a:extLst>
              <a:ext uri="{FF2B5EF4-FFF2-40B4-BE49-F238E27FC236}">
                <a16:creationId xmlns:a16="http://schemas.microsoft.com/office/drawing/2014/main" id="{2F3669DC-894C-E161-B871-6F4069A2AB2E}"/>
              </a:ext>
            </a:extLst>
          </p:cNvPr>
          <p:cNvGrpSpPr/>
          <p:nvPr/>
        </p:nvGrpSpPr>
        <p:grpSpPr>
          <a:xfrm>
            <a:off x="8619439" y="3899815"/>
            <a:ext cx="294464" cy="294464"/>
            <a:chOff x="8619439" y="3899815"/>
            <a:chExt cx="294464" cy="294464"/>
          </a:xfrm>
        </p:grpSpPr>
        <p:grpSp>
          <p:nvGrpSpPr>
            <p:cNvPr id="69" name="Group 2063">
              <a:extLst>
                <a:ext uri="{FF2B5EF4-FFF2-40B4-BE49-F238E27FC236}">
                  <a16:creationId xmlns:a16="http://schemas.microsoft.com/office/drawing/2014/main" id="{4E5263C8-ECD8-4B11-A986-FDE80933F91D}"/>
                </a:ext>
              </a:extLst>
            </p:cNvPr>
            <p:cNvGrpSpPr/>
            <p:nvPr/>
          </p:nvGrpSpPr>
          <p:grpSpPr>
            <a:xfrm>
              <a:off x="8619439" y="4064979"/>
              <a:ext cx="129300" cy="129300"/>
              <a:chOff x="8619439" y="4064979"/>
              <a:chExt cx="129300" cy="129300"/>
            </a:xfrm>
            <a:solidFill>
              <a:schemeClr val="accent2"/>
            </a:solidFill>
          </p:grpSpPr>
          <p:sp>
            <p:nvSpPr>
              <p:cNvPr id="71" name="Freeform 21">
                <a:extLst>
                  <a:ext uri="{FF2B5EF4-FFF2-40B4-BE49-F238E27FC236}">
                    <a16:creationId xmlns:a16="http://schemas.microsoft.com/office/drawing/2014/main" id="{DBFFF5DA-7889-BE46-A29E-A7314CBAE76B}"/>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2" name="Freeform 22">
                <a:extLst>
                  <a:ext uri="{FF2B5EF4-FFF2-40B4-BE49-F238E27FC236}">
                    <a16:creationId xmlns:a16="http://schemas.microsoft.com/office/drawing/2014/main" id="{56EC29BA-D3AC-1BE1-4BC5-17B8DB26C068}"/>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3" name="Freeform 23">
                <a:extLst>
                  <a:ext uri="{FF2B5EF4-FFF2-40B4-BE49-F238E27FC236}">
                    <a16:creationId xmlns:a16="http://schemas.microsoft.com/office/drawing/2014/main" id="{2DE80D76-EF91-55A0-D821-EAD96BFD0CFB}"/>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4" name="Freeform 24">
                <a:extLst>
                  <a:ext uri="{FF2B5EF4-FFF2-40B4-BE49-F238E27FC236}">
                    <a16:creationId xmlns:a16="http://schemas.microsoft.com/office/drawing/2014/main" id="{7EBD8533-3F0E-840A-8E7E-D024D23904CD}"/>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5" name="Freeform 25">
                <a:extLst>
                  <a:ext uri="{FF2B5EF4-FFF2-40B4-BE49-F238E27FC236}">
                    <a16:creationId xmlns:a16="http://schemas.microsoft.com/office/drawing/2014/main" id="{43F862DC-6616-7D05-CE5D-1FDD652F27D5}"/>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6" name="Freeform 26">
                <a:extLst>
                  <a:ext uri="{FF2B5EF4-FFF2-40B4-BE49-F238E27FC236}">
                    <a16:creationId xmlns:a16="http://schemas.microsoft.com/office/drawing/2014/main" id="{4AA201AE-B419-7167-3084-01857969FD54}"/>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7" name="Freeform 27">
                <a:extLst>
                  <a:ext uri="{FF2B5EF4-FFF2-40B4-BE49-F238E27FC236}">
                    <a16:creationId xmlns:a16="http://schemas.microsoft.com/office/drawing/2014/main" id="{F04AA287-16C4-7625-0047-74465E6202D2}"/>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8" name="Freeform 28">
                <a:extLst>
                  <a:ext uri="{FF2B5EF4-FFF2-40B4-BE49-F238E27FC236}">
                    <a16:creationId xmlns:a16="http://schemas.microsoft.com/office/drawing/2014/main" id="{38184244-E418-DFB0-84AC-7D7179695631}"/>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9" name="Freeform 29">
                <a:extLst>
                  <a:ext uri="{FF2B5EF4-FFF2-40B4-BE49-F238E27FC236}">
                    <a16:creationId xmlns:a16="http://schemas.microsoft.com/office/drawing/2014/main" id="{8A3D8B73-080C-5D14-D5CB-A4D7D4896804}"/>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70" name="Freeform 30">
              <a:extLst>
                <a:ext uri="{FF2B5EF4-FFF2-40B4-BE49-F238E27FC236}">
                  <a16:creationId xmlns:a16="http://schemas.microsoft.com/office/drawing/2014/main" id="{A6E333B0-B708-1947-17EB-8F94AA41B991}"/>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400"/>
            </a:p>
          </p:txBody>
        </p:sp>
      </p:grpSp>
      <p:grpSp>
        <p:nvGrpSpPr>
          <p:cNvPr id="80" name="Group 2082">
            <a:extLst>
              <a:ext uri="{FF2B5EF4-FFF2-40B4-BE49-F238E27FC236}">
                <a16:creationId xmlns:a16="http://schemas.microsoft.com/office/drawing/2014/main" id="{9C20C864-8746-FFBC-5760-BD74E8CAF9E6}"/>
              </a:ext>
            </a:extLst>
          </p:cNvPr>
          <p:cNvGrpSpPr/>
          <p:nvPr/>
        </p:nvGrpSpPr>
        <p:grpSpPr>
          <a:xfrm>
            <a:off x="8596856" y="4552757"/>
            <a:ext cx="317047" cy="391277"/>
            <a:chOff x="1980078" y="253998"/>
            <a:chExt cx="3830386" cy="4727197"/>
          </a:xfrm>
          <a:solidFill>
            <a:schemeClr val="accent1"/>
          </a:solidFill>
        </p:grpSpPr>
        <p:sp>
          <p:nvSpPr>
            <p:cNvPr id="81" name="Rectangle 27">
              <a:extLst>
                <a:ext uri="{FF2B5EF4-FFF2-40B4-BE49-F238E27FC236}">
                  <a16:creationId xmlns:a16="http://schemas.microsoft.com/office/drawing/2014/main" id="{570C5D8F-992D-4683-3C98-34F28897D38A}"/>
                </a:ext>
              </a:extLst>
            </p:cNvPr>
            <p:cNvSpPr>
              <a:spLocks noChangeArrowheads="1"/>
            </p:cNvSpPr>
            <p:nvPr/>
          </p:nvSpPr>
          <p:spPr bwMode="auto">
            <a:xfrm>
              <a:off x="1980078" y="2169196"/>
              <a:ext cx="3830386" cy="28119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2" name="Freeform 29">
              <a:extLst>
                <a:ext uri="{FF2B5EF4-FFF2-40B4-BE49-F238E27FC236}">
                  <a16:creationId xmlns:a16="http://schemas.microsoft.com/office/drawing/2014/main" id="{0AF71C65-8403-2C6C-CC37-E09A7D671664}"/>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3" name="Freeform 30">
              <a:extLst>
                <a:ext uri="{FF2B5EF4-FFF2-40B4-BE49-F238E27FC236}">
                  <a16:creationId xmlns:a16="http://schemas.microsoft.com/office/drawing/2014/main" id="{E71E8BB2-00C8-DD41-3324-3DAA020107E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4" name="Freeform: Shape 2086">
              <a:extLst>
                <a:ext uri="{FF2B5EF4-FFF2-40B4-BE49-F238E27FC236}">
                  <a16:creationId xmlns:a16="http://schemas.microsoft.com/office/drawing/2014/main" id="{8ADA5229-FF66-CA3E-B8B4-A5B648EB665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85" name="Group 2087">
            <a:extLst>
              <a:ext uri="{FF2B5EF4-FFF2-40B4-BE49-F238E27FC236}">
                <a16:creationId xmlns:a16="http://schemas.microsoft.com/office/drawing/2014/main" id="{3C1B45A4-66E6-AFF4-97C5-AC2D16271C58}"/>
              </a:ext>
            </a:extLst>
          </p:cNvPr>
          <p:cNvGrpSpPr/>
          <p:nvPr/>
        </p:nvGrpSpPr>
        <p:grpSpPr>
          <a:xfrm>
            <a:off x="745922" y="3209973"/>
            <a:ext cx="336859" cy="335780"/>
            <a:chOff x="2562225" y="1587500"/>
            <a:chExt cx="495300" cy="493713"/>
          </a:xfrm>
        </p:grpSpPr>
        <p:sp>
          <p:nvSpPr>
            <p:cNvPr id="86" name="Rectangle 33">
              <a:extLst>
                <a:ext uri="{FF2B5EF4-FFF2-40B4-BE49-F238E27FC236}">
                  <a16:creationId xmlns:a16="http://schemas.microsoft.com/office/drawing/2014/main" id="{9C3E2D79-3D44-23FD-3843-82E08C77AA62}"/>
                </a:ext>
              </a:extLst>
            </p:cNvPr>
            <p:cNvSpPr>
              <a:spLocks noChangeArrowheads="1"/>
            </p:cNvSpPr>
            <p:nvPr/>
          </p:nvSpPr>
          <p:spPr bwMode="auto">
            <a:xfrm>
              <a:off x="2562225" y="1587500"/>
              <a:ext cx="495300" cy="493713"/>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7" name="Rectangle 34">
              <a:extLst>
                <a:ext uri="{FF2B5EF4-FFF2-40B4-BE49-F238E27FC236}">
                  <a16:creationId xmlns:a16="http://schemas.microsoft.com/office/drawing/2014/main" id="{4202E650-D27B-5918-918B-2C45D74E5428}"/>
                </a:ext>
              </a:extLst>
            </p:cNvPr>
            <p:cNvSpPr>
              <a:spLocks noChangeArrowheads="1"/>
            </p:cNvSpPr>
            <p:nvPr/>
          </p:nvSpPr>
          <p:spPr bwMode="auto">
            <a:xfrm>
              <a:off x="2640013" y="1695450"/>
              <a:ext cx="339725" cy="339725"/>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8" name="Rectangle 35">
              <a:extLst>
                <a:ext uri="{FF2B5EF4-FFF2-40B4-BE49-F238E27FC236}">
                  <a16:creationId xmlns:a16="http://schemas.microsoft.com/office/drawing/2014/main" id="{1818A45B-C136-BF82-CB67-0AF60FE0E9D0}"/>
                </a:ext>
              </a:extLst>
            </p:cNvPr>
            <p:cNvSpPr>
              <a:spLocks noChangeArrowheads="1"/>
            </p:cNvSpPr>
            <p:nvPr/>
          </p:nvSpPr>
          <p:spPr bwMode="auto">
            <a:xfrm>
              <a:off x="2763838" y="1895475"/>
              <a:ext cx="92075" cy="93663"/>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89" name="Group 2091">
            <a:extLst>
              <a:ext uri="{FF2B5EF4-FFF2-40B4-BE49-F238E27FC236}">
                <a16:creationId xmlns:a16="http://schemas.microsoft.com/office/drawing/2014/main" id="{32A2992A-5232-0D72-AEB3-DE7639A6514B}"/>
              </a:ext>
            </a:extLst>
          </p:cNvPr>
          <p:cNvGrpSpPr/>
          <p:nvPr/>
        </p:nvGrpSpPr>
        <p:grpSpPr>
          <a:xfrm>
            <a:off x="4569893" y="4552757"/>
            <a:ext cx="360095" cy="360095"/>
            <a:chOff x="5418138" y="1585913"/>
            <a:chExt cx="495300" cy="495300"/>
          </a:xfrm>
          <a:solidFill>
            <a:schemeClr val="accent1"/>
          </a:solidFill>
        </p:grpSpPr>
        <p:grpSp>
          <p:nvGrpSpPr>
            <p:cNvPr id="90" name="Group 2092">
              <a:extLst>
                <a:ext uri="{FF2B5EF4-FFF2-40B4-BE49-F238E27FC236}">
                  <a16:creationId xmlns:a16="http://schemas.microsoft.com/office/drawing/2014/main" id="{F74EB4E7-E9EC-E1E3-6235-EC69F809490B}"/>
                </a:ext>
              </a:extLst>
            </p:cNvPr>
            <p:cNvGrpSpPr/>
            <p:nvPr/>
          </p:nvGrpSpPr>
          <p:grpSpPr>
            <a:xfrm>
              <a:off x="5565776" y="1755776"/>
              <a:ext cx="200025" cy="123825"/>
              <a:chOff x="5565776" y="1755776"/>
              <a:chExt cx="200025" cy="123825"/>
            </a:xfrm>
            <a:grpFill/>
          </p:grpSpPr>
          <p:sp>
            <p:nvSpPr>
              <p:cNvPr id="94" name="Oval 79">
                <a:extLst>
                  <a:ext uri="{FF2B5EF4-FFF2-40B4-BE49-F238E27FC236}">
                    <a16:creationId xmlns:a16="http://schemas.microsoft.com/office/drawing/2014/main" id="{64CD2846-1EA4-B2FA-648B-5903FBFBB579}"/>
                  </a:ext>
                </a:extLst>
              </p:cNvPr>
              <p:cNvSpPr>
                <a:spLocks noChangeArrowheads="1"/>
              </p:cNvSpPr>
              <p:nvPr/>
            </p:nvSpPr>
            <p:spPr bwMode="auto">
              <a:xfrm>
                <a:off x="5580063" y="1755776"/>
                <a:ext cx="123825" cy="12382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5" name="Freeform 80">
                <a:extLst>
                  <a:ext uri="{FF2B5EF4-FFF2-40B4-BE49-F238E27FC236}">
                    <a16:creationId xmlns:a16="http://schemas.microsoft.com/office/drawing/2014/main" id="{FFA8EDA8-9F94-89FF-C0A5-04C7523534E4}"/>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6" name="Oval 81">
                <a:extLst>
                  <a:ext uri="{FF2B5EF4-FFF2-40B4-BE49-F238E27FC236}">
                    <a16:creationId xmlns:a16="http://schemas.microsoft.com/office/drawing/2014/main" id="{B3B3A940-40B3-01B3-2426-4A6C89D7AE2D}"/>
                  </a:ext>
                </a:extLst>
              </p:cNvPr>
              <p:cNvSpPr>
                <a:spLocks noChangeArrowheads="1"/>
              </p:cNvSpPr>
              <p:nvPr/>
            </p:nvSpPr>
            <p:spPr bwMode="auto">
              <a:xfrm>
                <a:off x="5670551" y="1782763"/>
                <a:ext cx="80963" cy="80963"/>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91" name="Group 2093">
              <a:extLst>
                <a:ext uri="{FF2B5EF4-FFF2-40B4-BE49-F238E27FC236}">
                  <a16:creationId xmlns:a16="http://schemas.microsoft.com/office/drawing/2014/main" id="{109CD8F7-C194-63AF-66A4-5530B59D4AB4}"/>
                </a:ext>
              </a:extLst>
            </p:cNvPr>
            <p:cNvGrpSpPr/>
            <p:nvPr/>
          </p:nvGrpSpPr>
          <p:grpSpPr>
            <a:xfrm>
              <a:off x="5418138" y="1585913"/>
              <a:ext cx="495300" cy="495300"/>
              <a:chOff x="5418138" y="1585913"/>
              <a:chExt cx="495300" cy="495300"/>
            </a:xfrm>
            <a:grpFill/>
          </p:grpSpPr>
          <p:sp>
            <p:nvSpPr>
              <p:cNvPr id="92" name="Freeform 82">
                <a:extLst>
                  <a:ext uri="{FF2B5EF4-FFF2-40B4-BE49-F238E27FC236}">
                    <a16:creationId xmlns:a16="http://schemas.microsoft.com/office/drawing/2014/main" id="{0EC58B90-219D-FCDA-9467-F83ED083330B}"/>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3" name="Freeform 83">
                <a:extLst>
                  <a:ext uri="{FF2B5EF4-FFF2-40B4-BE49-F238E27FC236}">
                    <a16:creationId xmlns:a16="http://schemas.microsoft.com/office/drawing/2014/main" id="{BF595B2A-4527-3CC3-E118-A989B91E4196}"/>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grpSp>
        <p:nvGrpSpPr>
          <p:cNvPr id="97" name="Group 94">
            <a:extLst>
              <a:ext uri="{FF2B5EF4-FFF2-40B4-BE49-F238E27FC236}">
                <a16:creationId xmlns:a16="http://schemas.microsoft.com/office/drawing/2014/main" id="{B01AD0A7-5066-5CEB-02C6-A90B2A8361AF}"/>
              </a:ext>
            </a:extLst>
          </p:cNvPr>
          <p:cNvGrpSpPr>
            <a:grpSpLocks noChangeAspect="1"/>
          </p:cNvGrpSpPr>
          <p:nvPr/>
        </p:nvGrpSpPr>
        <p:grpSpPr bwMode="auto">
          <a:xfrm>
            <a:off x="756706" y="5225921"/>
            <a:ext cx="326075" cy="326075"/>
            <a:chOff x="4013" y="999"/>
            <a:chExt cx="312" cy="312"/>
          </a:xfrm>
          <a:solidFill>
            <a:schemeClr val="accent1"/>
          </a:solidFill>
        </p:grpSpPr>
        <p:sp>
          <p:nvSpPr>
            <p:cNvPr id="98" name="Rectangle 95">
              <a:extLst>
                <a:ext uri="{FF2B5EF4-FFF2-40B4-BE49-F238E27FC236}">
                  <a16:creationId xmlns:a16="http://schemas.microsoft.com/office/drawing/2014/main" id="{33991C8D-6957-97E6-B9B2-F5A54BF25916}"/>
                </a:ext>
              </a:extLst>
            </p:cNvPr>
            <p:cNvSpPr>
              <a:spLocks noChangeArrowheads="1"/>
            </p:cNvSpPr>
            <p:nvPr/>
          </p:nvSpPr>
          <p:spPr bwMode="auto">
            <a:xfrm>
              <a:off x="4013" y="999"/>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99" name="Rectangle 96">
              <a:extLst>
                <a:ext uri="{FF2B5EF4-FFF2-40B4-BE49-F238E27FC236}">
                  <a16:creationId xmlns:a16="http://schemas.microsoft.com/office/drawing/2014/main" id="{40A821F4-C293-0EDD-7BFE-01A2C3935CD8}"/>
                </a:ext>
              </a:extLst>
            </p:cNvPr>
            <p:cNvSpPr>
              <a:spLocks noChangeArrowheads="1"/>
            </p:cNvSpPr>
            <p:nvPr/>
          </p:nvSpPr>
          <p:spPr bwMode="auto">
            <a:xfrm>
              <a:off x="4179" y="999"/>
              <a:ext cx="146" cy="146"/>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00" name="Rectangle 97">
              <a:extLst>
                <a:ext uri="{FF2B5EF4-FFF2-40B4-BE49-F238E27FC236}">
                  <a16:creationId xmlns:a16="http://schemas.microsoft.com/office/drawing/2014/main" id="{B7EE7238-5C45-2659-2741-9272B896E1E0}"/>
                </a:ext>
              </a:extLst>
            </p:cNvPr>
            <p:cNvSpPr>
              <a:spLocks noChangeArrowheads="1"/>
            </p:cNvSpPr>
            <p:nvPr/>
          </p:nvSpPr>
          <p:spPr bwMode="auto">
            <a:xfrm>
              <a:off x="4013"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01" name="Rectangle 98">
              <a:extLst>
                <a:ext uri="{FF2B5EF4-FFF2-40B4-BE49-F238E27FC236}">
                  <a16:creationId xmlns:a16="http://schemas.microsoft.com/office/drawing/2014/main" id="{4F3D6F89-556A-3448-D180-F34E05EC5E2E}"/>
                </a:ext>
              </a:extLst>
            </p:cNvPr>
            <p:cNvSpPr>
              <a:spLocks noChangeArrowheads="1"/>
            </p:cNvSpPr>
            <p:nvPr/>
          </p:nvSpPr>
          <p:spPr bwMode="auto">
            <a:xfrm>
              <a:off x="4179"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cxnSp>
        <p:nvCxnSpPr>
          <p:cNvPr id="102" name="Straight Connector 2104">
            <a:extLst>
              <a:ext uri="{FF2B5EF4-FFF2-40B4-BE49-F238E27FC236}">
                <a16:creationId xmlns:a16="http://schemas.microsoft.com/office/drawing/2014/main" id="{80892CBA-5D86-D5F5-1DC1-BBC5201A14C0}"/>
              </a:ext>
            </a:extLst>
          </p:cNvPr>
          <p:cNvCxnSpPr>
            <a:cxnSpLocks/>
          </p:cNvCxnSpPr>
          <p:nvPr/>
        </p:nvCxnSpPr>
        <p:spPr>
          <a:xfrm>
            <a:off x="590478"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2105">
            <a:extLst>
              <a:ext uri="{FF2B5EF4-FFF2-40B4-BE49-F238E27FC236}">
                <a16:creationId xmlns:a16="http://schemas.microsoft.com/office/drawing/2014/main" id="{6974D7C5-FE4A-5F24-8EEF-360A213D0F72}"/>
              </a:ext>
            </a:extLst>
          </p:cNvPr>
          <p:cNvCxnSpPr>
            <a:cxnSpLocks/>
          </p:cNvCxnSpPr>
          <p:nvPr/>
        </p:nvCxnSpPr>
        <p:spPr>
          <a:xfrm>
            <a:off x="452659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2106">
            <a:extLst>
              <a:ext uri="{FF2B5EF4-FFF2-40B4-BE49-F238E27FC236}">
                <a16:creationId xmlns:a16="http://schemas.microsoft.com/office/drawing/2014/main" id="{DA302A85-61D2-FAE5-6425-028A065C0C8C}"/>
              </a:ext>
            </a:extLst>
          </p:cNvPr>
          <p:cNvCxnSpPr>
            <a:cxnSpLocks/>
          </p:cNvCxnSpPr>
          <p:nvPr/>
        </p:nvCxnSpPr>
        <p:spPr>
          <a:xfrm>
            <a:off x="846271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
            <a:extLst>
              <a:ext uri="{FF2B5EF4-FFF2-40B4-BE49-F238E27FC236}">
                <a16:creationId xmlns:a16="http://schemas.microsoft.com/office/drawing/2014/main" id="{D4F619C9-AC12-0BBB-B120-9229E17CE036}"/>
              </a:ext>
            </a:extLst>
          </p:cNvPr>
          <p:cNvGrpSpPr>
            <a:grpSpLocks noChangeAspect="1"/>
          </p:cNvGrpSpPr>
          <p:nvPr/>
        </p:nvGrpSpPr>
        <p:grpSpPr bwMode="auto">
          <a:xfrm>
            <a:off x="8533931" y="1540895"/>
            <a:ext cx="483216" cy="483216"/>
            <a:chOff x="410" y="1520"/>
            <a:chExt cx="359" cy="359"/>
          </a:xfrm>
        </p:grpSpPr>
        <p:sp>
          <p:nvSpPr>
            <p:cNvPr id="106" name="Freeform 16">
              <a:extLst>
                <a:ext uri="{FF2B5EF4-FFF2-40B4-BE49-F238E27FC236}">
                  <a16:creationId xmlns:a16="http://schemas.microsoft.com/office/drawing/2014/main" id="{886438EC-DDE5-718D-A3C9-F2B0828AC48B}"/>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7">
              <a:extLst>
                <a:ext uri="{FF2B5EF4-FFF2-40B4-BE49-F238E27FC236}">
                  <a16:creationId xmlns:a16="http://schemas.microsoft.com/office/drawing/2014/main" id="{4F8A2120-EF8B-F147-1DF5-78202F99FEFF}"/>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8">
              <a:extLst>
                <a:ext uri="{FF2B5EF4-FFF2-40B4-BE49-F238E27FC236}">
                  <a16:creationId xmlns:a16="http://schemas.microsoft.com/office/drawing/2014/main" id="{08D7ED44-70E9-1E29-BDF1-B0BFAE5D0AD3}"/>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9">
              <a:extLst>
                <a:ext uri="{FF2B5EF4-FFF2-40B4-BE49-F238E27FC236}">
                  <a16:creationId xmlns:a16="http://schemas.microsoft.com/office/drawing/2014/main" id="{0FADECE3-2F02-A33F-B983-3B4887E1FCD1}"/>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0">
              <a:extLst>
                <a:ext uri="{FF2B5EF4-FFF2-40B4-BE49-F238E27FC236}">
                  <a16:creationId xmlns:a16="http://schemas.microsoft.com/office/drawing/2014/main" id="{7437D4EB-651B-C76A-1B26-E86343AAD82E}"/>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1">
              <a:extLst>
                <a:ext uri="{FF2B5EF4-FFF2-40B4-BE49-F238E27FC236}">
                  <a16:creationId xmlns:a16="http://schemas.microsoft.com/office/drawing/2014/main" id="{89FB16AA-DB6D-3DF8-0D26-7B1254C80E9E}"/>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
            <a:extLst>
              <a:ext uri="{FF2B5EF4-FFF2-40B4-BE49-F238E27FC236}">
                <a16:creationId xmlns:a16="http://schemas.microsoft.com/office/drawing/2014/main" id="{E26914A1-74F7-A003-86FB-E180617D63E1}"/>
              </a:ext>
            </a:extLst>
          </p:cNvPr>
          <p:cNvGrpSpPr>
            <a:grpSpLocks noChangeAspect="1"/>
          </p:cNvGrpSpPr>
          <p:nvPr/>
        </p:nvGrpSpPr>
        <p:grpSpPr bwMode="auto">
          <a:xfrm>
            <a:off x="4648074" y="1541654"/>
            <a:ext cx="485208" cy="485208"/>
            <a:chOff x="410" y="999"/>
            <a:chExt cx="312" cy="312"/>
          </a:xfrm>
          <a:noFill/>
        </p:grpSpPr>
        <p:sp>
          <p:nvSpPr>
            <p:cNvPr id="113" name="Freeform 12">
              <a:extLst>
                <a:ext uri="{FF2B5EF4-FFF2-40B4-BE49-F238E27FC236}">
                  <a16:creationId xmlns:a16="http://schemas.microsoft.com/office/drawing/2014/main" id="{F6810F39-A7FB-7BA4-CF7A-CDFCD45505CB}"/>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grp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Line 13">
              <a:extLst>
                <a:ext uri="{FF2B5EF4-FFF2-40B4-BE49-F238E27FC236}">
                  <a16:creationId xmlns:a16="http://schemas.microsoft.com/office/drawing/2014/main" id="{AAAFEB27-8060-708A-9156-770217A6E0E1}"/>
                </a:ext>
              </a:extLst>
            </p:cNvPr>
            <p:cNvSpPr>
              <a:spLocks noChangeShapeType="1"/>
            </p:cNvSpPr>
            <p:nvPr/>
          </p:nvSpPr>
          <p:spPr bwMode="auto">
            <a:xfrm>
              <a:off x="566" y="1040"/>
              <a:ext cx="0" cy="245"/>
            </a:xfrm>
            <a:prstGeom prst="line">
              <a:avLst/>
            </a:prstGeom>
            <a:grp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Oval 14">
              <a:extLst>
                <a:ext uri="{FF2B5EF4-FFF2-40B4-BE49-F238E27FC236}">
                  <a16:creationId xmlns:a16="http://schemas.microsoft.com/office/drawing/2014/main" id="{0506E201-74C7-26E4-B804-43DA1CFEC5A8}"/>
                </a:ext>
              </a:extLst>
            </p:cNvPr>
            <p:cNvSpPr>
              <a:spLocks noChangeArrowheads="1"/>
            </p:cNvSpPr>
            <p:nvPr/>
          </p:nvSpPr>
          <p:spPr bwMode="auto">
            <a:xfrm>
              <a:off x="537" y="1253"/>
              <a:ext cx="58"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Oval 15">
              <a:extLst>
                <a:ext uri="{FF2B5EF4-FFF2-40B4-BE49-F238E27FC236}">
                  <a16:creationId xmlns:a16="http://schemas.microsoft.com/office/drawing/2014/main" id="{6874CBBC-566A-9D1F-CA5F-759B81D7B2C0}"/>
                </a:ext>
              </a:extLst>
            </p:cNvPr>
            <p:cNvSpPr>
              <a:spLocks noChangeArrowheads="1"/>
            </p:cNvSpPr>
            <p:nvPr/>
          </p:nvSpPr>
          <p:spPr bwMode="auto">
            <a:xfrm>
              <a:off x="537" y="999"/>
              <a:ext cx="58" cy="59"/>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Oval 16">
              <a:extLst>
                <a:ext uri="{FF2B5EF4-FFF2-40B4-BE49-F238E27FC236}">
                  <a16:creationId xmlns:a16="http://schemas.microsoft.com/office/drawing/2014/main" id="{9A6DB81A-DFB1-FB9B-E33B-C84A799919D7}"/>
                </a:ext>
              </a:extLst>
            </p:cNvPr>
            <p:cNvSpPr>
              <a:spLocks noChangeArrowheads="1"/>
            </p:cNvSpPr>
            <p:nvPr/>
          </p:nvSpPr>
          <p:spPr bwMode="auto">
            <a:xfrm>
              <a:off x="664" y="1253"/>
              <a:ext cx="58"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Oval 17">
              <a:extLst>
                <a:ext uri="{FF2B5EF4-FFF2-40B4-BE49-F238E27FC236}">
                  <a16:creationId xmlns:a16="http://schemas.microsoft.com/office/drawing/2014/main" id="{7F73BC1F-9FDA-4AD5-EFA4-A71070684156}"/>
                </a:ext>
              </a:extLst>
            </p:cNvPr>
            <p:cNvSpPr>
              <a:spLocks noChangeArrowheads="1"/>
            </p:cNvSpPr>
            <p:nvPr/>
          </p:nvSpPr>
          <p:spPr bwMode="auto">
            <a:xfrm>
              <a:off x="410" y="1253"/>
              <a:ext cx="59"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9" name="Group 135">
            <a:extLst>
              <a:ext uri="{FF2B5EF4-FFF2-40B4-BE49-F238E27FC236}">
                <a16:creationId xmlns:a16="http://schemas.microsoft.com/office/drawing/2014/main" id="{45F17E28-79B0-709C-7988-BF712CACC596}"/>
              </a:ext>
            </a:extLst>
          </p:cNvPr>
          <p:cNvGrpSpPr>
            <a:grpSpLocks noChangeAspect="1"/>
          </p:cNvGrpSpPr>
          <p:nvPr/>
        </p:nvGrpSpPr>
        <p:grpSpPr bwMode="auto">
          <a:xfrm>
            <a:off x="740720" y="1630197"/>
            <a:ext cx="489754" cy="406559"/>
            <a:chOff x="2204" y="1026"/>
            <a:chExt cx="312" cy="259"/>
          </a:xfrm>
          <a:solidFill>
            <a:schemeClr val="accent1"/>
          </a:solidFill>
        </p:grpSpPr>
        <p:sp>
          <p:nvSpPr>
            <p:cNvPr id="120" name="Freeform 136">
              <a:extLst>
                <a:ext uri="{FF2B5EF4-FFF2-40B4-BE49-F238E27FC236}">
                  <a16:creationId xmlns:a16="http://schemas.microsoft.com/office/drawing/2014/main" id="{D0957293-0638-6E19-3CCD-B9CC0D09C720}"/>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37">
              <a:extLst>
                <a:ext uri="{FF2B5EF4-FFF2-40B4-BE49-F238E27FC236}">
                  <a16:creationId xmlns:a16="http://schemas.microsoft.com/office/drawing/2014/main" id="{7022BC47-FBAE-0005-B287-77136B7BF544}"/>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38">
              <a:extLst>
                <a:ext uri="{FF2B5EF4-FFF2-40B4-BE49-F238E27FC236}">
                  <a16:creationId xmlns:a16="http://schemas.microsoft.com/office/drawing/2014/main" id="{8A00D002-1757-C77F-9DA9-53856B25DD1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39">
              <a:extLst>
                <a:ext uri="{FF2B5EF4-FFF2-40B4-BE49-F238E27FC236}">
                  <a16:creationId xmlns:a16="http://schemas.microsoft.com/office/drawing/2014/main" id="{8CD27FC3-3222-97F0-F3BF-36893A657786}"/>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0">
              <a:extLst>
                <a:ext uri="{FF2B5EF4-FFF2-40B4-BE49-F238E27FC236}">
                  <a16:creationId xmlns:a16="http://schemas.microsoft.com/office/drawing/2014/main" id="{0722FE0B-81B4-A5C6-B2A3-EAC8833E770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41">
              <a:extLst>
                <a:ext uri="{FF2B5EF4-FFF2-40B4-BE49-F238E27FC236}">
                  <a16:creationId xmlns:a16="http://schemas.microsoft.com/office/drawing/2014/main" id="{8525D6CD-2CFC-03F1-7DE2-E30D78B3C8B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Oval 142">
              <a:extLst>
                <a:ext uri="{FF2B5EF4-FFF2-40B4-BE49-F238E27FC236}">
                  <a16:creationId xmlns:a16="http://schemas.microsoft.com/office/drawing/2014/main" id="{A4747476-2EB4-54EA-6CA6-0FECE53850CC}"/>
                </a:ext>
              </a:extLst>
            </p:cNvPr>
            <p:cNvSpPr>
              <a:spLocks noChangeArrowheads="1"/>
            </p:cNvSpPr>
            <p:nvPr/>
          </p:nvSpPr>
          <p:spPr bwMode="auto">
            <a:xfrm>
              <a:off x="2331" y="1153"/>
              <a:ext cx="58" cy="58"/>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43">
              <a:extLst>
                <a:ext uri="{FF2B5EF4-FFF2-40B4-BE49-F238E27FC236}">
                  <a16:creationId xmlns:a16="http://schemas.microsoft.com/office/drawing/2014/main" id="{D78CA390-1B7F-BE67-4CD4-07593E30408E}"/>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8" name="Group 48">
            <a:extLst>
              <a:ext uri="{FF2B5EF4-FFF2-40B4-BE49-F238E27FC236}">
                <a16:creationId xmlns:a16="http://schemas.microsoft.com/office/drawing/2014/main" id="{DBF94EDA-E75D-0C82-F750-2B249A81A426}"/>
              </a:ext>
            </a:extLst>
          </p:cNvPr>
          <p:cNvGrpSpPr>
            <a:grpSpLocks noChangeAspect="1"/>
          </p:cNvGrpSpPr>
          <p:nvPr/>
        </p:nvGrpSpPr>
        <p:grpSpPr bwMode="auto">
          <a:xfrm>
            <a:off x="751100" y="4552757"/>
            <a:ext cx="331681" cy="311482"/>
            <a:chOff x="2208" y="1009"/>
            <a:chExt cx="312" cy="293"/>
          </a:xfrm>
          <a:solidFill>
            <a:schemeClr val="accent2"/>
          </a:solidFill>
        </p:grpSpPr>
        <p:sp>
          <p:nvSpPr>
            <p:cNvPr id="129" name="Rectangle 49">
              <a:extLst>
                <a:ext uri="{FF2B5EF4-FFF2-40B4-BE49-F238E27FC236}">
                  <a16:creationId xmlns:a16="http://schemas.microsoft.com/office/drawing/2014/main" id="{9082849F-9DDA-D05A-6B8E-921FDB7FB5B2}"/>
                </a:ext>
              </a:extLst>
            </p:cNvPr>
            <p:cNvSpPr>
              <a:spLocks noChangeArrowheads="1"/>
            </p:cNvSpPr>
            <p:nvPr/>
          </p:nvSpPr>
          <p:spPr bwMode="auto">
            <a:xfrm>
              <a:off x="2208" y="1009"/>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0" name="Rectangle 50">
              <a:extLst>
                <a:ext uri="{FF2B5EF4-FFF2-40B4-BE49-F238E27FC236}">
                  <a16:creationId xmlns:a16="http://schemas.microsoft.com/office/drawing/2014/main" id="{3837CDDD-F8B8-3DC7-1153-0D93EC32300B}"/>
                </a:ext>
              </a:extLst>
            </p:cNvPr>
            <p:cNvSpPr>
              <a:spLocks noChangeArrowheads="1"/>
            </p:cNvSpPr>
            <p:nvPr/>
          </p:nvSpPr>
          <p:spPr bwMode="auto">
            <a:xfrm>
              <a:off x="2208" y="1087"/>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1" name="Rectangle 51">
              <a:extLst>
                <a:ext uri="{FF2B5EF4-FFF2-40B4-BE49-F238E27FC236}">
                  <a16:creationId xmlns:a16="http://schemas.microsoft.com/office/drawing/2014/main" id="{639DB1EC-6452-9088-B595-07BE4A22529C}"/>
                </a:ext>
              </a:extLst>
            </p:cNvPr>
            <p:cNvSpPr>
              <a:spLocks noChangeArrowheads="1"/>
            </p:cNvSpPr>
            <p:nvPr/>
          </p:nvSpPr>
          <p:spPr bwMode="auto">
            <a:xfrm>
              <a:off x="2208" y="1165"/>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2" name="Rectangle 52">
              <a:extLst>
                <a:ext uri="{FF2B5EF4-FFF2-40B4-BE49-F238E27FC236}">
                  <a16:creationId xmlns:a16="http://schemas.microsoft.com/office/drawing/2014/main" id="{F09DC2B0-EEF1-9D18-9E0F-9FBEF0A82CD4}"/>
                </a:ext>
              </a:extLst>
            </p:cNvPr>
            <p:cNvSpPr>
              <a:spLocks noChangeArrowheads="1"/>
            </p:cNvSpPr>
            <p:nvPr/>
          </p:nvSpPr>
          <p:spPr bwMode="auto">
            <a:xfrm>
              <a:off x="2208" y="1243"/>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3" name="Oval 53">
              <a:extLst>
                <a:ext uri="{FF2B5EF4-FFF2-40B4-BE49-F238E27FC236}">
                  <a16:creationId xmlns:a16="http://schemas.microsoft.com/office/drawing/2014/main" id="{D43C198D-2836-955A-F57A-592E1369769D}"/>
                </a:ext>
              </a:extLst>
            </p:cNvPr>
            <p:cNvSpPr>
              <a:spLocks noChangeArrowheads="1"/>
            </p:cNvSpPr>
            <p:nvPr/>
          </p:nvSpPr>
          <p:spPr bwMode="auto">
            <a:xfrm>
              <a:off x="2227" y="1258"/>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4" name="Oval 54">
              <a:extLst>
                <a:ext uri="{FF2B5EF4-FFF2-40B4-BE49-F238E27FC236}">
                  <a16:creationId xmlns:a16="http://schemas.microsoft.com/office/drawing/2014/main" id="{92AA94E5-ACF7-9A36-0C21-4142F85C4A27}"/>
                </a:ext>
              </a:extLst>
            </p:cNvPr>
            <p:cNvSpPr>
              <a:spLocks noChangeArrowheads="1"/>
            </p:cNvSpPr>
            <p:nvPr/>
          </p:nvSpPr>
          <p:spPr bwMode="auto">
            <a:xfrm>
              <a:off x="2271" y="1258"/>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5" name="Oval 55">
              <a:extLst>
                <a:ext uri="{FF2B5EF4-FFF2-40B4-BE49-F238E27FC236}">
                  <a16:creationId xmlns:a16="http://schemas.microsoft.com/office/drawing/2014/main" id="{799E9ACB-1559-DD86-E0DD-35546119638C}"/>
                </a:ext>
              </a:extLst>
            </p:cNvPr>
            <p:cNvSpPr>
              <a:spLocks noChangeArrowheads="1"/>
            </p:cNvSpPr>
            <p:nvPr/>
          </p:nvSpPr>
          <p:spPr bwMode="auto">
            <a:xfrm>
              <a:off x="2315" y="1258"/>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6" name="Oval 56">
              <a:extLst>
                <a:ext uri="{FF2B5EF4-FFF2-40B4-BE49-F238E27FC236}">
                  <a16:creationId xmlns:a16="http://schemas.microsoft.com/office/drawing/2014/main" id="{7B701198-0CB2-C901-29AB-9CE6DBE03CF3}"/>
                </a:ext>
              </a:extLst>
            </p:cNvPr>
            <p:cNvSpPr>
              <a:spLocks noChangeArrowheads="1"/>
            </p:cNvSpPr>
            <p:nvPr/>
          </p:nvSpPr>
          <p:spPr bwMode="auto">
            <a:xfrm>
              <a:off x="2227" y="1180"/>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7" name="Oval 57">
              <a:extLst>
                <a:ext uri="{FF2B5EF4-FFF2-40B4-BE49-F238E27FC236}">
                  <a16:creationId xmlns:a16="http://schemas.microsoft.com/office/drawing/2014/main" id="{6D00896B-8825-F65E-569B-4DF2B1ABF33E}"/>
                </a:ext>
              </a:extLst>
            </p:cNvPr>
            <p:cNvSpPr>
              <a:spLocks noChangeArrowheads="1"/>
            </p:cNvSpPr>
            <p:nvPr/>
          </p:nvSpPr>
          <p:spPr bwMode="auto">
            <a:xfrm>
              <a:off x="2271" y="1180"/>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8" name="Oval 58">
              <a:extLst>
                <a:ext uri="{FF2B5EF4-FFF2-40B4-BE49-F238E27FC236}">
                  <a16:creationId xmlns:a16="http://schemas.microsoft.com/office/drawing/2014/main" id="{174CB5C1-1873-6382-2E64-87ECE386106F}"/>
                </a:ext>
              </a:extLst>
            </p:cNvPr>
            <p:cNvSpPr>
              <a:spLocks noChangeArrowheads="1"/>
            </p:cNvSpPr>
            <p:nvPr/>
          </p:nvSpPr>
          <p:spPr bwMode="auto">
            <a:xfrm>
              <a:off x="2315" y="1180"/>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9" name="Oval 59">
              <a:extLst>
                <a:ext uri="{FF2B5EF4-FFF2-40B4-BE49-F238E27FC236}">
                  <a16:creationId xmlns:a16="http://schemas.microsoft.com/office/drawing/2014/main" id="{B7003513-9C0E-4F24-8B29-0EA5E4D07B15}"/>
                </a:ext>
              </a:extLst>
            </p:cNvPr>
            <p:cNvSpPr>
              <a:spLocks noChangeArrowheads="1"/>
            </p:cNvSpPr>
            <p:nvPr/>
          </p:nvSpPr>
          <p:spPr bwMode="auto">
            <a:xfrm>
              <a:off x="2227" y="1102"/>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0" name="Oval 60">
              <a:extLst>
                <a:ext uri="{FF2B5EF4-FFF2-40B4-BE49-F238E27FC236}">
                  <a16:creationId xmlns:a16="http://schemas.microsoft.com/office/drawing/2014/main" id="{37E59DBC-D27E-2ECE-B436-0BCFA0306F5A}"/>
                </a:ext>
              </a:extLst>
            </p:cNvPr>
            <p:cNvSpPr>
              <a:spLocks noChangeArrowheads="1"/>
            </p:cNvSpPr>
            <p:nvPr/>
          </p:nvSpPr>
          <p:spPr bwMode="auto">
            <a:xfrm>
              <a:off x="2271" y="1102"/>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1" name="Oval 61">
              <a:extLst>
                <a:ext uri="{FF2B5EF4-FFF2-40B4-BE49-F238E27FC236}">
                  <a16:creationId xmlns:a16="http://schemas.microsoft.com/office/drawing/2014/main" id="{B07BC7A7-B24C-93C0-93AB-1470766E935B}"/>
                </a:ext>
              </a:extLst>
            </p:cNvPr>
            <p:cNvSpPr>
              <a:spLocks noChangeArrowheads="1"/>
            </p:cNvSpPr>
            <p:nvPr/>
          </p:nvSpPr>
          <p:spPr bwMode="auto">
            <a:xfrm>
              <a:off x="2315" y="1102"/>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2" name="Oval 62">
              <a:extLst>
                <a:ext uri="{FF2B5EF4-FFF2-40B4-BE49-F238E27FC236}">
                  <a16:creationId xmlns:a16="http://schemas.microsoft.com/office/drawing/2014/main" id="{34831800-7197-AFFE-1115-AF6208054E9C}"/>
                </a:ext>
              </a:extLst>
            </p:cNvPr>
            <p:cNvSpPr>
              <a:spLocks noChangeArrowheads="1"/>
            </p:cNvSpPr>
            <p:nvPr/>
          </p:nvSpPr>
          <p:spPr bwMode="auto">
            <a:xfrm>
              <a:off x="2227" y="1024"/>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3" name="Oval 63">
              <a:extLst>
                <a:ext uri="{FF2B5EF4-FFF2-40B4-BE49-F238E27FC236}">
                  <a16:creationId xmlns:a16="http://schemas.microsoft.com/office/drawing/2014/main" id="{0FEDE040-0AB9-17D9-77FA-6F867AA3DC29}"/>
                </a:ext>
              </a:extLst>
            </p:cNvPr>
            <p:cNvSpPr>
              <a:spLocks noChangeArrowheads="1"/>
            </p:cNvSpPr>
            <p:nvPr/>
          </p:nvSpPr>
          <p:spPr bwMode="auto">
            <a:xfrm>
              <a:off x="2271" y="1024"/>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4" name="Oval 64">
              <a:extLst>
                <a:ext uri="{FF2B5EF4-FFF2-40B4-BE49-F238E27FC236}">
                  <a16:creationId xmlns:a16="http://schemas.microsoft.com/office/drawing/2014/main" id="{133AE4E4-D347-F582-759F-69A3F4309855}"/>
                </a:ext>
              </a:extLst>
            </p:cNvPr>
            <p:cNvSpPr>
              <a:spLocks noChangeArrowheads="1"/>
            </p:cNvSpPr>
            <p:nvPr/>
          </p:nvSpPr>
          <p:spPr bwMode="auto">
            <a:xfrm>
              <a:off x="2315" y="1024"/>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Tree>
    <p:extLst>
      <p:ext uri="{BB962C8B-B14F-4D97-AF65-F5344CB8AC3E}">
        <p14:creationId xmlns:p14="http://schemas.microsoft.com/office/powerpoint/2010/main" val="737232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ACC56993-1A7C-9F97-D47F-6F5D529AB24B}"/>
              </a:ext>
            </a:extLst>
          </p:cNvPr>
          <p:cNvSpPr txBox="1">
            <a:spLocks/>
          </p:cNvSpPr>
          <p:nvPr/>
        </p:nvSpPr>
        <p:spPr>
          <a:xfrm>
            <a:off x="575159" y="353059"/>
            <a:ext cx="11017250" cy="55403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Azure App Service </a:t>
            </a:r>
            <a:r>
              <a:rPr lang="en-US" altLang="zh-CN" dirty="0"/>
              <a:t>Common application scenarios</a:t>
            </a:r>
            <a:endParaRPr lang="en-US" dirty="0"/>
          </a:p>
        </p:txBody>
      </p:sp>
      <p:graphicFrame>
        <p:nvGraphicFramePr>
          <p:cNvPr id="25" name="Table 7">
            <a:extLst>
              <a:ext uri="{FF2B5EF4-FFF2-40B4-BE49-F238E27FC236}">
                <a16:creationId xmlns:a16="http://schemas.microsoft.com/office/drawing/2014/main" id="{6A281DC8-B877-2649-7C6F-BE8CD76CE506}"/>
              </a:ext>
            </a:extLst>
          </p:cNvPr>
          <p:cNvGraphicFramePr>
            <a:graphicFrameLocks noGrp="1"/>
          </p:cNvGraphicFramePr>
          <p:nvPr>
            <p:extLst>
              <p:ext uri="{D42A27DB-BD31-4B8C-83A1-F6EECF244321}">
                <p14:modId xmlns:p14="http://schemas.microsoft.com/office/powerpoint/2010/main" val="687547090"/>
              </p:ext>
            </p:extLst>
          </p:nvPr>
        </p:nvGraphicFramePr>
        <p:xfrm>
          <a:off x="815772" y="1385706"/>
          <a:ext cx="10776637" cy="5274504"/>
        </p:xfrm>
        <a:graphic>
          <a:graphicData uri="http://schemas.openxmlformats.org/drawingml/2006/table">
            <a:tbl>
              <a:tblPr firstRow="1" bandRow="1"/>
              <a:tblGrid>
                <a:gridCol w="3324975">
                  <a:extLst>
                    <a:ext uri="{9D8B030D-6E8A-4147-A177-3AD203B41FA5}">
                      <a16:colId xmlns:a16="http://schemas.microsoft.com/office/drawing/2014/main" val="264808041"/>
                    </a:ext>
                  </a:extLst>
                </a:gridCol>
                <a:gridCol w="7451662">
                  <a:extLst>
                    <a:ext uri="{9D8B030D-6E8A-4147-A177-3AD203B41FA5}">
                      <a16:colId xmlns:a16="http://schemas.microsoft.com/office/drawing/2014/main" val="3685880483"/>
                    </a:ext>
                  </a:extLst>
                </a:gridCol>
              </a:tblGrid>
              <a:tr h="557373">
                <a:tc>
                  <a:txBody>
                    <a:bodyPr/>
                    <a:lstStyle>
                      <a:lvl1pPr marL="0" algn="l" defTabSz="932563" rtl="0" eaLnBrk="1" latinLnBrk="0" hangingPunct="1">
                        <a:defRPr sz="1800" b="1" kern="1200">
                          <a:solidFill>
                            <a:schemeClr val="tx1"/>
                          </a:solidFill>
                          <a:latin typeface="Segoe UI"/>
                        </a:defRPr>
                      </a:lvl1pPr>
                      <a:lvl2pPr marL="466282" algn="l" defTabSz="932563" rtl="0" eaLnBrk="1" latinLnBrk="0" hangingPunct="1">
                        <a:defRPr sz="1800" b="1" kern="1200">
                          <a:solidFill>
                            <a:schemeClr val="tx1"/>
                          </a:solidFill>
                          <a:latin typeface="Segoe UI"/>
                        </a:defRPr>
                      </a:lvl2pPr>
                      <a:lvl3pPr marL="932563" algn="l" defTabSz="932563" rtl="0" eaLnBrk="1" latinLnBrk="0" hangingPunct="1">
                        <a:defRPr sz="1800" b="1" kern="1200">
                          <a:solidFill>
                            <a:schemeClr val="tx1"/>
                          </a:solidFill>
                          <a:latin typeface="Segoe UI"/>
                        </a:defRPr>
                      </a:lvl3pPr>
                      <a:lvl4pPr marL="1398844" algn="l" defTabSz="932563" rtl="0" eaLnBrk="1" latinLnBrk="0" hangingPunct="1">
                        <a:defRPr sz="1800" b="1" kern="1200">
                          <a:solidFill>
                            <a:schemeClr val="tx1"/>
                          </a:solidFill>
                          <a:latin typeface="Segoe UI"/>
                        </a:defRPr>
                      </a:lvl4pPr>
                      <a:lvl5pPr marL="1865126" algn="l" defTabSz="932563" rtl="0" eaLnBrk="1" latinLnBrk="0" hangingPunct="1">
                        <a:defRPr sz="1800" b="1" kern="1200">
                          <a:solidFill>
                            <a:schemeClr val="tx1"/>
                          </a:solidFill>
                          <a:latin typeface="Segoe UI"/>
                        </a:defRPr>
                      </a:lvl5pPr>
                      <a:lvl6pPr marL="2331408" algn="l" defTabSz="932563" rtl="0" eaLnBrk="1" latinLnBrk="0" hangingPunct="1">
                        <a:defRPr sz="1800" b="1" kern="1200">
                          <a:solidFill>
                            <a:schemeClr val="tx1"/>
                          </a:solidFill>
                          <a:latin typeface="Segoe UI"/>
                        </a:defRPr>
                      </a:lvl6pPr>
                      <a:lvl7pPr marL="2797689" algn="l" defTabSz="932563" rtl="0" eaLnBrk="1" latinLnBrk="0" hangingPunct="1">
                        <a:defRPr sz="1800" b="1" kern="1200">
                          <a:solidFill>
                            <a:schemeClr val="tx1"/>
                          </a:solidFill>
                          <a:latin typeface="Segoe UI"/>
                        </a:defRPr>
                      </a:lvl7pPr>
                      <a:lvl8pPr marL="3263970" algn="l" defTabSz="932563" rtl="0" eaLnBrk="1" latinLnBrk="0" hangingPunct="1">
                        <a:defRPr sz="1800" b="1" kern="1200">
                          <a:solidFill>
                            <a:schemeClr val="tx1"/>
                          </a:solidFill>
                          <a:latin typeface="Segoe UI"/>
                        </a:defRPr>
                      </a:lvl8pPr>
                      <a:lvl9pPr marL="3730252" algn="l" defTabSz="932563" rtl="0" eaLnBrk="1" latinLnBrk="0" hangingPunct="1">
                        <a:defRPr sz="1800" b="1" kern="1200">
                          <a:solidFill>
                            <a:schemeClr val="tx1"/>
                          </a:solidFill>
                          <a:latin typeface="Segoe UI"/>
                        </a:defRPr>
                      </a:lvl9pPr>
                    </a:lstStyle>
                    <a:p>
                      <a:r>
                        <a:rPr lang="en-US" altLang="zh-CN" sz="1600" dirty="0">
                          <a:solidFill>
                            <a:schemeClr val="tx1"/>
                          </a:solidFill>
                        </a:rPr>
                        <a:t>scenario
</a:t>
                      </a:r>
                      <a:endParaRPr lang="zh-CN" altLang="en-US" sz="1600" dirty="0">
                        <a:solidFill>
                          <a:schemeClr val="tx1"/>
                        </a:solidFill>
                      </a:endParaRPr>
                    </a:p>
                  </a:txBody>
                  <a:tcPr anchor="ctr">
                    <a:lnL>
                      <a:noFill/>
                    </a:lnL>
                    <a:lnR>
                      <a:noFill/>
                    </a:lnR>
                    <a:lnT w="12700" cmpd="sng">
                      <a:solidFill>
                        <a:srgbClr val="D2D2D2"/>
                      </a:solidFill>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563" rtl="0" eaLnBrk="1" latinLnBrk="0" hangingPunct="1">
                        <a:defRPr sz="1800" b="1" kern="1200">
                          <a:solidFill>
                            <a:schemeClr val="tx1"/>
                          </a:solidFill>
                          <a:latin typeface="Segoe UI"/>
                        </a:defRPr>
                      </a:lvl1pPr>
                      <a:lvl2pPr marL="466282" algn="l" defTabSz="932563" rtl="0" eaLnBrk="1" latinLnBrk="0" hangingPunct="1">
                        <a:defRPr sz="1800" b="1" kern="1200">
                          <a:solidFill>
                            <a:schemeClr val="tx1"/>
                          </a:solidFill>
                          <a:latin typeface="Segoe UI"/>
                        </a:defRPr>
                      </a:lvl2pPr>
                      <a:lvl3pPr marL="932563" algn="l" defTabSz="932563" rtl="0" eaLnBrk="1" latinLnBrk="0" hangingPunct="1">
                        <a:defRPr sz="1800" b="1" kern="1200">
                          <a:solidFill>
                            <a:schemeClr val="tx1"/>
                          </a:solidFill>
                          <a:latin typeface="Segoe UI"/>
                        </a:defRPr>
                      </a:lvl3pPr>
                      <a:lvl4pPr marL="1398844" algn="l" defTabSz="932563" rtl="0" eaLnBrk="1" latinLnBrk="0" hangingPunct="1">
                        <a:defRPr sz="1800" b="1" kern="1200">
                          <a:solidFill>
                            <a:schemeClr val="tx1"/>
                          </a:solidFill>
                          <a:latin typeface="Segoe UI"/>
                        </a:defRPr>
                      </a:lvl4pPr>
                      <a:lvl5pPr marL="1865126" algn="l" defTabSz="932563" rtl="0" eaLnBrk="1" latinLnBrk="0" hangingPunct="1">
                        <a:defRPr sz="1800" b="1" kern="1200">
                          <a:solidFill>
                            <a:schemeClr val="tx1"/>
                          </a:solidFill>
                          <a:latin typeface="Segoe UI"/>
                        </a:defRPr>
                      </a:lvl5pPr>
                      <a:lvl6pPr marL="2331408" algn="l" defTabSz="932563" rtl="0" eaLnBrk="1" latinLnBrk="0" hangingPunct="1">
                        <a:defRPr sz="1800" b="1" kern="1200">
                          <a:solidFill>
                            <a:schemeClr val="tx1"/>
                          </a:solidFill>
                          <a:latin typeface="Segoe UI"/>
                        </a:defRPr>
                      </a:lvl6pPr>
                      <a:lvl7pPr marL="2797689" algn="l" defTabSz="932563" rtl="0" eaLnBrk="1" latinLnBrk="0" hangingPunct="1">
                        <a:defRPr sz="1800" b="1" kern="1200">
                          <a:solidFill>
                            <a:schemeClr val="tx1"/>
                          </a:solidFill>
                          <a:latin typeface="Segoe UI"/>
                        </a:defRPr>
                      </a:lvl7pPr>
                      <a:lvl8pPr marL="3263970" algn="l" defTabSz="932563" rtl="0" eaLnBrk="1" latinLnBrk="0" hangingPunct="1">
                        <a:defRPr sz="1800" b="1" kern="1200">
                          <a:solidFill>
                            <a:schemeClr val="tx1"/>
                          </a:solidFill>
                          <a:latin typeface="Segoe UI"/>
                        </a:defRPr>
                      </a:lvl8pPr>
                      <a:lvl9pPr marL="3730252" algn="l" defTabSz="932563" rtl="0" eaLnBrk="1" latinLnBrk="0" hangingPunct="1">
                        <a:defRPr sz="1800" b="1" kern="1200">
                          <a:solidFill>
                            <a:schemeClr val="tx1"/>
                          </a:solidFill>
                          <a:latin typeface="Segoe UI"/>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effectLst/>
                        </a:rPr>
                        <a:t>solution
</a:t>
                      </a:r>
                    </a:p>
                  </a:txBody>
                  <a:tcPr anchor="ctr">
                    <a:lnL>
                      <a:noFill/>
                    </a:lnL>
                    <a:lnR>
                      <a:noFill/>
                    </a:lnR>
                    <a:lnT w="12700" cmpd="sng">
                      <a:solidFill>
                        <a:srgbClr val="D2D2D2"/>
                      </a:solidFill>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972039"/>
                  </a:ext>
                </a:extLst>
              </a:tr>
              <a:tr h="672718">
                <a:tc>
                  <a:txBody>
                    <a:bodyPr/>
                    <a:lstStyle/>
                    <a:p>
                      <a:pPr algn="l" fontAlgn="t"/>
                      <a:r>
                        <a:rPr lang="en-US" altLang="zh-CN" sz="1400" b="1" dirty="0"/>
                        <a:t>Search and discovery
</a:t>
                      </a:r>
                      <a:endParaRPr lang="en-US" sz="1400" b="1" dirty="0">
                        <a:effectLst/>
                      </a:endParaRPr>
                    </a:p>
                  </a:txBody>
                  <a:tcPr anchor="ctr">
                    <a:lnL>
                      <a:noFill/>
                    </a:lnL>
                    <a:lnR>
                      <a:noFill/>
                    </a:lnR>
                    <a:lnT w="12700" cmpd="sng">
                      <a:solidFill>
                        <a:srgbClr val="D2D2D2"/>
                      </a:solid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dirty="0">
                          <a:solidFill>
                            <a:schemeClr val="tx1"/>
                          </a:solidFill>
                          <a:effectLst/>
                        </a:rPr>
                        <a:t>Azure App Service + Knowledge Mining makes it easier to build useful search capabilities directly into your web apps.
</a:t>
                      </a:r>
                    </a:p>
                  </a:txBody>
                  <a:tcPr anchor="ctr">
                    <a:lnL>
                      <a:noFill/>
                    </a:lnL>
                    <a:lnR>
                      <a:noFill/>
                    </a:lnR>
                    <a:lnT w="12700" cmpd="sng">
                      <a:solidFill>
                        <a:srgbClr val="D2D2D2"/>
                      </a:solid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4051709874"/>
                  </a:ext>
                </a:extLst>
              </a:tr>
              <a:tr h="824424">
                <a:tc>
                  <a:txBody>
                    <a:bodyPr/>
                    <a:lstStyle/>
                    <a:p>
                      <a:r>
                        <a:rPr lang="en-US" altLang="zh-CN" sz="1400" b="1" dirty="0"/>
                        <a:t>Deliver applications at cloud speed anywhere in the world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dirty="0">
                          <a:solidFill>
                            <a:schemeClr val="tx1"/>
                          </a:solidFill>
                          <a:effectLst/>
                        </a:rPr>
                        <a:t>Azure App Service + Cosmos DB / Azure SQL provides low-latency, responsive web apps across Azure's geographic regions with fully managed SQL and NoSQL databases.</a:t>
                      </a:r>
                      <a:r>
                        <a:rPr lang="zh-CN" altLang="en-US" sz="1400" dirty="0">
                          <a:solidFill>
                            <a:schemeClr val="tx1"/>
                          </a:solidFill>
                          <a:effectLst/>
                        </a:rPr>
                        <a:t>
</a:t>
                      </a:r>
                      <a:endParaRPr lang="en-US" altLang="zh-CN"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14817326"/>
                  </a:ext>
                </a:extLst>
              </a:tr>
              <a:tr h="672718">
                <a:tc>
                  <a:txBody>
                    <a:bodyPr/>
                    <a:lstStyle/>
                    <a:p>
                      <a:pPr algn="l" fontAlgn="t"/>
                      <a:r>
                        <a:rPr lang="en-US" altLang="zh-CN" sz="1400" b="1" dirty="0"/>
                        <a:t>Get there faster and easier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dirty="0">
                          <a:solidFill>
                            <a:schemeClr val="tx1"/>
                          </a:solidFill>
                          <a:effectLst/>
                        </a:rPr>
                        <a:t>Azure App Service + Azure Maps provides geospatial context for your data to help you create new location-based features within your app.
</a:t>
                      </a:r>
                      <a:endParaRPr lang="zh-CN" altLang="en-US"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4155435709"/>
                  </a:ext>
                </a:extLst>
              </a:tr>
              <a:tr h="647914">
                <a:tc>
                  <a:txBody>
                    <a:bodyPr/>
                    <a:lstStyle/>
                    <a:p>
                      <a:pPr algn="l" fontAlgn="t"/>
                      <a:r>
                        <a:rPr lang="en-US" altLang="zh-CN" sz="1400" b="1" dirty="0"/>
                        <a:t>See, hear, and speak the customer's language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dirty="0">
                          <a:solidFill>
                            <a:schemeClr val="tx1"/>
                          </a:solidFill>
                          <a:effectLst/>
                        </a:rPr>
                        <a:t>Azure App Service + Cognitive Services provides advanced capabilities such as knowledge mining, machine learning, speech, and language for your applications.
</a:t>
                      </a:r>
                      <a:endParaRPr lang="zh-CN" altLang="en-US"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26902687"/>
                  </a:ext>
                </a:extLst>
              </a:tr>
              <a:tr h="647914">
                <a:tc>
                  <a:txBody>
                    <a:bodyPr/>
                    <a:lstStyle/>
                    <a:p>
                      <a:pPr algn="l" fontAlgn="t"/>
                      <a:r>
                        <a:rPr lang="en-US" altLang="zh-CN" sz="1400" b="1" dirty="0"/>
                        <a:t>Build powerful integrations to unlock the value of legacy apps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dirty="0">
                          <a:solidFill>
                            <a:schemeClr val="tx1"/>
                          </a:solidFill>
                          <a:effectLst/>
                        </a:rPr>
                        <a:t>Azure App Service + Logic Apps + API Management creates business processes and automates workflows. Use out-of-the-box connectors to connect legacy on-premises apps to the cloud.
</a:t>
                      </a:r>
                      <a:endParaRPr lang="zh-CN" altLang="en-US"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674110227"/>
                  </a:ext>
                </a:extLst>
              </a:tr>
              <a:tr h="672718">
                <a:tc>
                  <a:txBody>
                    <a:bodyPr/>
                    <a:lstStyle/>
                    <a:p>
                      <a:pPr algn="l" fontAlgn="t"/>
                      <a:r>
                        <a:rPr lang="en-US" altLang="zh-CN" sz="1400" b="1" dirty="0"/>
                        <a:t>Identify and resolve issues quickly
</a:t>
                      </a:r>
                      <a:endParaRPr lang="zh-CN" altLang="en-US" sz="1400" b="1" dirty="0">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dirty="0">
                          <a:solidFill>
                            <a:schemeClr val="tx1"/>
                          </a:solidFill>
                          <a:effectLst/>
                        </a:rPr>
                        <a:t>Azure App Service + Azure Monitor collects, visualizes, and analyzes application performance so you can take proactive corrective action.
</a:t>
                      </a:r>
                      <a:endParaRPr lang="zh-CN" altLang="en-US" sz="1400" dirty="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17237257"/>
                  </a:ext>
                </a:extLst>
              </a:tr>
            </a:tbl>
          </a:graphicData>
        </a:graphic>
      </p:graphicFrame>
    </p:spTree>
    <p:extLst>
      <p:ext uri="{BB962C8B-B14F-4D97-AF65-F5344CB8AC3E}">
        <p14:creationId xmlns:p14="http://schemas.microsoft.com/office/powerpoint/2010/main" val="15418264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7210787"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a:solidFill>
                  <a:schemeClr val="tx1"/>
                </a:solidFill>
                <a:latin typeface="Segoe UI Semibold"/>
              </a:rPr>
              <a:t>Azure Kubernetes Service</a:t>
            </a:r>
          </a:p>
        </p:txBody>
      </p:sp>
      <p:sp>
        <p:nvSpPr>
          <p:cNvPr id="6" name="Text Placeholder 11">
            <a:extLst>
              <a:ext uri="{FF2B5EF4-FFF2-40B4-BE49-F238E27FC236}">
                <a16:creationId xmlns:a16="http://schemas.microsoft.com/office/drawing/2014/main" id="{8FEF8125-C22F-56BB-E27A-7219AFEDC028}"/>
              </a:ext>
            </a:extLst>
          </p:cNvPr>
          <p:cNvSpPr txBox="1">
            <a:spLocks/>
          </p:cNvSpPr>
          <p:nvPr/>
        </p:nvSpPr>
        <p:spPr>
          <a:xfrm>
            <a:off x="801099" y="3384503"/>
            <a:ext cx="4942689" cy="1503089"/>
          </a:xfrm>
          <a:prstGeom prst="rect">
            <a:avLst/>
          </a:prstGeom>
        </p:spPr>
        <p:txBody>
          <a:bodyPr vert="horz" lIns="89642" tIns="44821" rIns="89642" bIns="44821" rtlCol="0" anchor="t">
            <a:normAutofit fontScale="85000" lnSpcReduction="10000"/>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indent="-224097" defTabSz="896386">
              <a:lnSpc>
                <a:spcPct val="90000"/>
              </a:lnSpc>
              <a:buFont typeface="Arial" panose="020B0604020202020204" pitchFamily="34" charset="0"/>
              <a:buChar char="•"/>
            </a:pPr>
            <a:r>
              <a:rPr lang="en-US" altLang="zh-CN" sz="1800">
                <a:latin typeface="+mn-ea"/>
              </a:rPr>
              <a:t>Accelerate containerized application development
Docking with many upstream and downstream services on the Azure platform
Easily manage, monitor, and secure your containers
</a:t>
            </a:r>
            <a:endParaRPr lang="en-US" sz="1800" dirty="0">
              <a:solidFill>
                <a:schemeClr val="tx1"/>
              </a:solidFill>
              <a:latin typeface="Segoe UI"/>
            </a:endParaRPr>
          </a:p>
        </p:txBody>
      </p:sp>
      <p:sp>
        <p:nvSpPr>
          <p:cNvPr id="4" name="TextBox 3">
            <a:extLst>
              <a:ext uri="{FF2B5EF4-FFF2-40B4-BE49-F238E27FC236}">
                <a16:creationId xmlns:a16="http://schemas.microsoft.com/office/drawing/2014/main" id="{C6FD7FEB-94F4-B449-AA71-5E2A4B796C39}"/>
              </a:ext>
            </a:extLst>
          </p:cNvPr>
          <p:cNvSpPr txBox="1"/>
          <p:nvPr/>
        </p:nvSpPr>
        <p:spPr>
          <a:xfrm>
            <a:off x="801099" y="2582375"/>
            <a:ext cx="6639831" cy="923330"/>
          </a:xfrm>
          <a:prstGeom prst="rect">
            <a:avLst/>
          </a:prstGeom>
          <a:noFill/>
        </p:spPr>
        <p:txBody>
          <a:bodyPr wrap="square">
            <a:spAutoFit/>
          </a:bodyPr>
          <a:lstStyle/>
          <a:p>
            <a:pPr marL="4459" indent="0" defTabSz="896386">
              <a:lnSpc>
                <a:spcPct val="90000"/>
              </a:lnSpc>
              <a:buNone/>
            </a:pPr>
            <a:r>
              <a:rPr lang="en-US" altLang="zh-CN" sz="2000"/>
              <a:t>Use Kubernetes to extend and orchestrate Linux and Windows containers
</a:t>
            </a:r>
            <a:endParaRPr lang="zh-CN" altLang="en-US" sz="2000" dirty="0"/>
          </a:p>
        </p:txBody>
      </p:sp>
      <p:sp>
        <p:nvSpPr>
          <p:cNvPr id="7" name="Graphic 27">
            <a:extLst>
              <a:ext uri="{FF2B5EF4-FFF2-40B4-BE49-F238E27FC236}">
                <a16:creationId xmlns:a16="http://schemas.microsoft.com/office/drawing/2014/main" id="{2A87F57A-00D8-C67F-F641-8BE0C1BBECA8}"/>
              </a:ext>
            </a:extLst>
          </p:cNvPr>
          <p:cNvSpPr/>
          <p:nvPr/>
        </p:nvSpPr>
        <p:spPr>
          <a:xfrm>
            <a:off x="8011886" y="2502364"/>
            <a:ext cx="2548354" cy="2214313"/>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68217A">
              <a:lumMod val="60000"/>
              <a:lumOff val="40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9885191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3781691" y="1879045"/>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4197293" y="2361375"/>
            <a:ext cx="1252668" cy="502240"/>
          </a:xfrm>
          <a:prstGeom prst="rect">
            <a:avLst/>
          </a:prstGeom>
          <a:ln>
            <a:noFill/>
          </a:ln>
        </p:spPr>
      </p:pic>
      <p:sp>
        <p:nvSpPr>
          <p:cNvPr id="35" name="TextBox 34">
            <a:extLst>
              <a:ext uri="{FF2B5EF4-FFF2-40B4-BE49-F238E27FC236}">
                <a16:creationId xmlns:a16="http://schemas.microsoft.com/office/drawing/2014/main" id="{F2B2F5E6-DFCC-43BA-945D-7720B41755B0}"/>
              </a:ext>
            </a:extLst>
          </p:cNvPr>
          <p:cNvSpPr txBox="1"/>
          <p:nvPr/>
        </p:nvSpPr>
        <p:spPr>
          <a:xfrm>
            <a:off x="4085937" y="2854276"/>
            <a:ext cx="1475380"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dirty="0">
                <a:ln>
                  <a:noFill/>
                </a:ln>
                <a:effectLst/>
                <a:uLnTx/>
                <a:uFillTx/>
                <a:latin typeface="Segoe UI"/>
                <a:ea typeface="等线" panose="02010600030101010101" pitchFamily="2" charset="-122"/>
                <a:cs typeface="Segoe UI Semibold" panose="020B0702040204020203" pitchFamily="34" charset="0"/>
              </a:rPr>
              <a:t>managed</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4"/>
          <a:stretch>
            <a:fillRect/>
          </a:stretch>
        </p:blipFill>
        <p:spPr>
          <a:xfrm>
            <a:off x="4497955" y="3626150"/>
            <a:ext cx="651345" cy="651345"/>
          </a:xfrm>
          <a:prstGeom prst="rect">
            <a:avLst/>
          </a:prstGeom>
          <a:ln>
            <a:noFill/>
          </a:ln>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2285858" y="5258362"/>
            <a:ext cx="3775556" cy="1067618"/>
          </a:xfrm>
          <a:prstGeom prst="roundRect">
            <a:avLst>
              <a:gd name="adj" fmla="val 3125"/>
            </a:avLst>
          </a:prstGeom>
          <a:solidFill>
            <a:schemeClr val="accent5">
              <a:lumMod val="75000"/>
              <a:lumOff val="25000"/>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defRPr/>
            </a:pPr>
            <a:r>
              <a:rPr kumimoji="0" lang="en-US" altLang="zh-CN"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Azure </a:t>
            </a:r>
            <a:r>
              <a:rPr lang="en-US" altLang="zh-CN" sz="1400" dirty="0">
                <a:solidFill>
                  <a:schemeClr val="tx1"/>
                </a:solidFill>
                <a:ea typeface="Segoe UI" pitchFamily="34" charset="0"/>
                <a:cs typeface="Segoe UI" pitchFamily="34" charset="0"/>
              </a:rPr>
              <a:t>Infrastructure services</a:t>
            </a:r>
            <a:r>
              <a:rPr kumimoji="0" lang="zh-CN" alt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
</a:t>
            </a:r>
            <a:endPar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2285861" y="4725726"/>
            <a:ext cx="3775550" cy="415493"/>
          </a:xfrm>
          <a:prstGeom prst="roundRect">
            <a:avLst>
              <a:gd name="adj" fmla="val 3125"/>
            </a:avLst>
          </a:prstGeom>
          <a:solidFill>
            <a:srgbClr val="00B0F0">
              <a:alpha val="10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4823627" y="3177920"/>
            <a:ext cx="0" cy="379964"/>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4085937" y="4316437"/>
            <a:ext cx="1475380"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6193659" y="1879045"/>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3431058"/>
              <a:ext cx="119126"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6537015" y="2064875"/>
            <a:ext cx="2552394" cy="2246769"/>
          </a:xfrm>
          <a:prstGeom prst="rect">
            <a:avLst/>
          </a:prstGeom>
          <a:noFill/>
        </p:spPr>
        <p:txBody>
          <a:bodyPr wrap="square" lIns="0" tIns="0" rIns="0" bIns="0" rtlCol="0" anchor="ctr">
            <a:spAutoFit/>
          </a:bodyPr>
          <a:lstStyle/>
          <a:p>
            <a:pPr marL="168072" lvl="0" indent="-168072">
              <a:spcAft>
                <a:spcPts val="588"/>
              </a:spcAft>
              <a:buFont typeface="Arial" panose="020B0604020202020204" pitchFamily="34" charset="0"/>
              <a:buChar char="•"/>
              <a:defRPr/>
            </a:pPr>
            <a:r>
              <a:rPr lang="en-US" altLang="zh-CN" sz="1400">
                <a:latin typeface="Segoe UI" panose="020B0502040204020203" pitchFamily="34" charset="0"/>
                <a:ea typeface="等线" panose="02010600030101010101" pitchFamily="2" charset="-122"/>
                <a:cs typeface="Segoe UI" panose="020B0502040204020203" pitchFamily="34" charset="0"/>
              </a:rPr>
              <a:t>Automatic upgrades, patches, no downtime
Simplify cluster management
Cluster services are free and you only pay for compute node resources
AKS has a wealth of unique capabilities
</a:t>
            </a:r>
            <a:endParaRPr kumimoji="0" lang="en-US" altLang="zh-CN" sz="1400" b="0" i="0" u="none" strike="noStrike" kern="1200" cap="none" spc="0" normalizeH="0" baseline="0" noProof="0" dirty="0">
              <a:ln>
                <a:noFill/>
              </a:ln>
              <a:effectLst/>
              <a:uLnTx/>
              <a:uFillTx/>
              <a:latin typeface="Segoe UI" panose="020B0502040204020203" pitchFamily="34" charset="0"/>
              <a:ea typeface="等线" panose="02010600030101010101" pitchFamily="2" charset="-122"/>
              <a:cs typeface="Segoe UI" panose="020B0502040204020203" pitchFamily="34" charset="0"/>
            </a:endParaRP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940253" y="2797135"/>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562312" y="3490137"/>
            <a:ext cx="1256100" cy="723275"/>
          </a:xfrm>
          <a:prstGeom prst="rect">
            <a:avLst/>
          </a:prstGeom>
          <a:noFill/>
          <a:ln>
            <a:noFill/>
          </a:ln>
        </p:spPr>
        <p:txBody>
          <a:bodyPr wrap="square" lIns="0" tIns="0" rIns="0" bIns="0" rtlCol="0" anchor="t">
            <a:spAutoFit/>
          </a:bodyPr>
          <a:lstStyle/>
          <a:p>
            <a:pPr lvl="0" algn="ctr" defTabSz="914367">
              <a:spcAft>
                <a:spcPts val="588"/>
              </a:spcAft>
              <a:defRPr/>
            </a:pPr>
            <a:r>
              <a:rPr lang="en-US" altLang="zh-CN" sz="1400">
                <a:ea typeface="等线" panose="02010600030101010101" pitchFamily="2" charset="-122"/>
                <a:cs typeface="Segoe UI Semibold" panose="020B0702040204020203" pitchFamily="34" charset="0"/>
              </a:rPr>
              <a:t>Application architect
</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sp>
        <p:nvSpPr>
          <p:cNvPr id="91" name="TextBox 90">
            <a:extLst>
              <a:ext uri="{FF2B5EF4-FFF2-40B4-BE49-F238E27FC236}">
                <a16:creationId xmlns:a16="http://schemas.microsoft.com/office/drawing/2014/main" id="{09AFFE57-606D-4834-A7A3-00D311FE5D3E}"/>
              </a:ext>
            </a:extLst>
          </p:cNvPr>
          <p:cNvSpPr txBox="1"/>
          <p:nvPr/>
        </p:nvSpPr>
        <p:spPr>
          <a:xfrm>
            <a:off x="562312" y="4788782"/>
            <a:ext cx="1256099" cy="723275"/>
          </a:xfrm>
          <a:prstGeom prst="rect">
            <a:avLst/>
          </a:prstGeom>
          <a:noFill/>
          <a:ln>
            <a:noFill/>
          </a:ln>
        </p:spPr>
        <p:txBody>
          <a:bodyPr wrap="square" lIns="0" tIns="0" rIns="0" bIns="0" rtlCol="0" anchor="t">
            <a:spAutoFit/>
          </a:bodyPr>
          <a:lstStyle/>
          <a:p>
            <a:pPr lvl="0" algn="ctr" defTabSz="914367">
              <a:spcAft>
                <a:spcPts val="588"/>
              </a:spcAft>
              <a:defRPr/>
            </a:pPr>
            <a:r>
              <a:rPr lang="en-US" altLang="zh-CN" sz="1400">
                <a:ea typeface="等线" panose="02010600030101010101" pitchFamily="2" charset="-122"/>
                <a:cs typeface="Segoe UI Semibold" panose="020B0702040204020203" pitchFamily="34" charset="0"/>
              </a:rPr>
              <a:t>Infrastructure architect
</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1664099" y="3101380"/>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2660231" y="3601663"/>
            <a:ext cx="1134019" cy="507831"/>
          </a:xfrm>
          <a:prstGeom prst="rect">
            <a:avLst/>
          </a:prstGeom>
          <a:noFill/>
          <a:ln>
            <a:noFill/>
          </a:ln>
        </p:spPr>
        <p:txBody>
          <a:bodyPr wrap="square" lIns="0" tIns="0" rIns="0" bIns="0" rtlCol="0" anchor="t">
            <a:spAutoFit/>
          </a:bodyPr>
          <a:lstStyle/>
          <a:p>
            <a:pPr lvl="0" algn="ctr" defTabSz="914367">
              <a:spcAft>
                <a:spcPts val="588"/>
              </a:spcAft>
              <a:defRPr/>
            </a:pPr>
            <a:r>
              <a:rPr lang="en-US" altLang="zh-CN" sz="1400" dirty="0">
                <a:ea typeface="等线" panose="02010600030101010101" pitchFamily="2" charset="-122"/>
                <a:cs typeface="Segoe UI Semibold" panose="020B0702040204020203" pitchFamily="34" charset="0"/>
              </a:rPr>
              <a:t>app
</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sp>
        <p:nvSpPr>
          <p:cNvPr id="103" name="TextBox 102">
            <a:extLst>
              <a:ext uri="{FF2B5EF4-FFF2-40B4-BE49-F238E27FC236}">
                <a16:creationId xmlns:a16="http://schemas.microsoft.com/office/drawing/2014/main" id="{6E2A0C35-DE6D-40B0-A348-8621008AFCEE}"/>
              </a:ext>
            </a:extLst>
          </p:cNvPr>
          <p:cNvSpPr txBox="1"/>
          <p:nvPr/>
        </p:nvSpPr>
        <p:spPr>
          <a:xfrm>
            <a:off x="2660231" y="4119199"/>
            <a:ext cx="1134019"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lang="en-US" sz="1400" dirty="0">
                <a:latin typeface="Segoe UI"/>
                <a:ea typeface="等线" panose="02010600030101010101" pitchFamily="2" charset="-122"/>
                <a:cs typeface="Segoe UI Semibold" panose="020B0702040204020203" pitchFamily="34" charset="0"/>
              </a:rPr>
              <a:t>ops</a:t>
            </a:r>
            <a:endParaRPr kumimoji="0" lang="en-US" sz="1400" b="0" i="0" u="none" strike="noStrike" kern="1200" cap="none" spc="0" normalizeH="0" baseline="0" noProof="0" dirty="0">
              <a:ln>
                <a:noFill/>
              </a:ln>
              <a:effectLst/>
              <a:uLnTx/>
              <a:uFillTx/>
              <a:latin typeface="Segoe UI"/>
              <a:cs typeface="Segoe UI Semibold" panose="020B0702040204020203" pitchFamily="34" charset="0"/>
            </a:endParaRP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3137772" y="5704676"/>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3909066" y="5699553"/>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4811028" y="5718592"/>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D986E400-9208-4F7D-833C-D09464F27A11}"/>
              </a:ext>
            </a:extLst>
          </p:cNvPr>
          <p:cNvGrpSpPr/>
          <p:nvPr/>
        </p:nvGrpSpPr>
        <p:grpSpPr>
          <a:xfrm>
            <a:off x="965875" y="4112974"/>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79" name="TextBox 78">
            <a:extLst>
              <a:ext uri="{FF2B5EF4-FFF2-40B4-BE49-F238E27FC236}">
                <a16:creationId xmlns:a16="http://schemas.microsoft.com/office/drawing/2014/main" id="{49421873-538F-4785-8B13-BDA027B41C23}"/>
              </a:ext>
            </a:extLst>
          </p:cNvPr>
          <p:cNvSpPr txBox="1"/>
          <p:nvPr/>
        </p:nvSpPr>
        <p:spPr>
          <a:xfrm>
            <a:off x="419030" y="1035623"/>
            <a:ext cx="8865997" cy="1120266"/>
          </a:xfrm>
          <a:prstGeom prst="rect">
            <a:avLst/>
          </a:prstGeom>
          <a:noFill/>
        </p:spPr>
        <p:txBody>
          <a:bodyPr wrap="square" lIns="182854" tIns="146284" rIns="182854" bIns="146284" rtlCol="0">
            <a:spAutoFit/>
          </a:bodyPr>
          <a:lstStyle/>
          <a:p>
            <a:pPr lvl="0" defTabSz="914225">
              <a:lnSpc>
                <a:spcPct val="90000"/>
              </a:lnSpc>
              <a:spcAft>
                <a:spcPts val="600"/>
              </a:spcAft>
              <a:defRPr/>
            </a:pPr>
            <a:r>
              <a:rPr lang="en-US" altLang="zh-CN">
                <a:latin typeface="Segoe UI" panose="020B0502040204020203" pitchFamily="34" charset="0"/>
                <a:ea typeface="等线" panose="02010600030101010101" pitchFamily="2" charset="-122"/>
                <a:cs typeface="Segoe UI" panose="020B0502040204020203" pitchFamily="34" charset="0"/>
              </a:rPr>
              <a:t>Free users from cumbersome K8S O&amp;M and focus their time and energy on business innovation!
</a:t>
            </a:r>
            <a:endParaRPr kumimoji="0" lang="en-US" sz="1800" b="0" i="0" u="none" strike="noStrike" kern="1200" cap="none" spc="0" normalizeH="0" baseline="0" noProof="0" err="1">
              <a:ln>
                <a:noFill/>
              </a:ln>
              <a:effectLst/>
              <a:uLnTx/>
              <a:uFillTx/>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80DA66F3-912E-4969-9A6A-248D73FA65D5}"/>
              </a:ext>
            </a:extLst>
          </p:cNvPr>
          <p:cNvSpPr txBox="1"/>
          <p:nvPr/>
        </p:nvSpPr>
        <p:spPr>
          <a:xfrm>
            <a:off x="451416" y="219145"/>
            <a:ext cx="8744421" cy="978729"/>
          </a:xfrm>
          <a:prstGeom prst="rect">
            <a:avLst/>
          </a:prstGeom>
          <a:noFill/>
        </p:spPr>
        <p:txBody>
          <a:bodyPr wrap="square">
            <a:spAutoFit/>
          </a:bodyPr>
          <a:lstStyle/>
          <a:p>
            <a:pPr lvl="0" defTabSz="914225">
              <a:lnSpc>
                <a:spcPct val="90000"/>
              </a:lnSpc>
              <a:spcAft>
                <a:spcPts val="600"/>
              </a:spcAft>
              <a:defRPr/>
            </a:pPr>
            <a:r>
              <a:rPr lang="en-US" altLang="zh-CN" sz="3200" dirty="0">
                <a:ea typeface="微软雅黑" panose="020B0503020204020204" pitchFamily="34" charset="-122"/>
              </a:rPr>
              <a:t>AKS is a Kubernetes cluster hosting service provided by Azure</a:t>
            </a:r>
            <a:endParaRPr kumimoji="0" lang="en-US" altLang="zh-CN" sz="3200" i="0" u="none" strike="noStrike" kern="1200" cap="none" spc="0" normalizeH="0" noProof="0" dirty="0">
              <a:ln>
                <a:noFill/>
              </a:ln>
              <a:effectLst/>
              <a:uLnTx/>
              <a:uFillTx/>
              <a:latin typeface="Segoe UI"/>
              <a:ea typeface="微软雅黑" panose="020B0503020204020204" pitchFamily="34" charset="-122"/>
              <a:cs typeface="+mn-cs"/>
            </a:endParaRPr>
          </a:p>
        </p:txBody>
      </p:sp>
      <p:sp>
        <p:nvSpPr>
          <p:cNvPr id="4" name="Shape 1211">
            <a:extLst>
              <a:ext uri="{FF2B5EF4-FFF2-40B4-BE49-F238E27FC236}">
                <a16:creationId xmlns:a16="http://schemas.microsoft.com/office/drawing/2014/main" id="{065A4B58-AC52-41D0-B14F-947382C51B03}"/>
              </a:ext>
            </a:extLst>
          </p:cNvPr>
          <p:cNvSpPr txBox="1">
            <a:spLocks/>
          </p:cNvSpPr>
          <p:nvPr/>
        </p:nvSpPr>
        <p:spPr bwMode="gray">
          <a:xfrm>
            <a:off x="9414287" y="2414123"/>
            <a:ext cx="2645906" cy="4154892"/>
          </a:xfrm>
          <a:prstGeom prst="rect">
            <a:avLst/>
          </a:prstGeom>
          <a:noFill/>
          <a:ln>
            <a:noFill/>
          </a:ln>
        </p:spPr>
        <p:txBody>
          <a:bodyPr vert="horz" lIns="0" tIns="0" rIns="0" bIns="0" rtlCol="0" anchor="t" anchorCtr="0">
            <a:noAutofit/>
          </a:bodyPr>
          <a:lstStyle>
            <a:defPPr>
              <a:defRPr lang="zh-CN"/>
            </a:defPPr>
            <a:lvl1pPr marL="304770" indent="-304770" defTabSz="1219003" eaLnBrk="1" fontAlgn="auto" latinLnBrk="0" hangingPunct="1">
              <a:lnSpc>
                <a:spcPct val="110000"/>
              </a:lnSpc>
              <a:spcBef>
                <a:spcPts val="0"/>
              </a:spcBef>
              <a:spcAft>
                <a:spcPts val="0"/>
              </a:spcAft>
              <a:buClrTx/>
              <a:buSzPct val="100000"/>
              <a:buFont typeface="Arial" panose="020B0604020202020204" pitchFamily="34" charset="0"/>
              <a:buChar char="•"/>
              <a:defRPr sz="2000" b="0" i="0">
                <a:solidFill>
                  <a:schemeClr val="dk1"/>
                </a:solidFill>
                <a:latin typeface="Arial" panose="020B0604020202020204" pitchFamily="34" charset="0"/>
                <a:ea typeface="Hiragino Sans GB W3" charset="-122"/>
                <a:cs typeface="Arial" panose="020B0604020202020204" pitchFamily="34" charset="0"/>
                <a:rtl val="0"/>
              </a:defRPr>
            </a:lvl1pPr>
            <a:lvl2pPr marL="683576" indent="-306868" defTabSz="1219003" eaLnBrk="1" latinLnBrk="0" hangingPunct="1">
              <a:spcBef>
                <a:spcPts val="400"/>
              </a:spcBef>
              <a:buClr>
                <a:schemeClr val="accent1"/>
              </a:buClr>
              <a:buSzPct val="80000"/>
              <a:buFont typeface="Verdana" pitchFamily="34" charset="0"/>
              <a:buChar char="–"/>
              <a:defRPr sz="2400" b="0" i="0">
                <a:latin typeface="Hiragino Sans GB W3"/>
                <a:ea typeface="Hiragino Sans GB W3"/>
                <a:cs typeface="Hiragino Sans GB W3"/>
              </a:defRPr>
            </a:lvl2pPr>
            <a:lvl3pPr marL="910020" indent="-226447" defTabSz="1070862" eaLnBrk="1" latinLnBrk="0" hangingPunct="1">
              <a:spcBef>
                <a:spcPts val="400"/>
              </a:spcBef>
              <a:buClr>
                <a:schemeClr val="accent1"/>
              </a:buClr>
              <a:buFont typeface="Verdana" pitchFamily="34" charset="0"/>
              <a:buChar char="▪"/>
              <a:defRPr sz="1866" b="0" i="0">
                <a:latin typeface="Hiragino Sans GB W3"/>
                <a:ea typeface="Hiragino Sans GB W3"/>
                <a:cs typeface="Hiragino Sans GB W3"/>
              </a:defRPr>
            </a:lvl3pPr>
            <a:lvl4pPr marL="2211696" indent="-383079" defTabSz="1219003" eaLnBrk="1" latinLnBrk="0" hangingPunct="1">
              <a:spcBef>
                <a:spcPts val="400"/>
              </a:spcBef>
              <a:buClr>
                <a:schemeClr val="accent1"/>
              </a:buClr>
              <a:buSzPct val="85000"/>
              <a:buFont typeface="Verdana" pitchFamily="34" charset="0"/>
              <a:buChar char="—"/>
              <a:defRPr sz="1467" b="0" i="0">
                <a:latin typeface="Hiragino Sans GB W3"/>
                <a:ea typeface="Hiragino Sans GB W3"/>
                <a:cs typeface="Hiragino Sans GB W3"/>
              </a:defRPr>
            </a:lvl4pPr>
            <a:lvl5pPr marL="1523756" indent="-234913" defTabSz="1219003" eaLnBrk="1" latinLnBrk="0" hangingPunct="1">
              <a:spcBef>
                <a:spcPts val="400"/>
              </a:spcBef>
              <a:buClr>
                <a:schemeClr val="accent1"/>
              </a:buClr>
              <a:buFont typeface="Verdana" pitchFamily="34" charset="0"/>
              <a:buChar char="»"/>
              <a:defRPr sz="1400" b="0" i="0">
                <a:latin typeface="Hiragino Sans GB W3"/>
                <a:ea typeface="Hiragino Sans GB W3"/>
                <a:cs typeface="Hiragino Sans GB W3"/>
              </a:defRPr>
            </a:lvl5pPr>
            <a:lvl6pPr marL="3352262" indent="-304754" defTabSz="1219003">
              <a:spcBef>
                <a:spcPct val="20000"/>
              </a:spcBef>
              <a:buFont typeface="Arial" panose="020B0604020202020204" pitchFamily="34" charset="0"/>
              <a:buChar char="•"/>
              <a:defRPr sz="2666">
                <a:latin typeface="+mn-lt"/>
                <a:ea typeface="+mn-ea"/>
              </a:defRPr>
            </a:lvl6pPr>
            <a:lvl7pPr marL="3961764" indent="-304754" defTabSz="1219003">
              <a:spcBef>
                <a:spcPct val="20000"/>
              </a:spcBef>
              <a:buFont typeface="Arial" panose="020B0604020202020204" pitchFamily="34" charset="0"/>
              <a:buChar char="•"/>
              <a:defRPr sz="2666">
                <a:latin typeface="+mn-lt"/>
                <a:ea typeface="+mn-ea"/>
              </a:defRPr>
            </a:lvl7pPr>
            <a:lvl8pPr marL="4571265" indent="-304754" defTabSz="1219003">
              <a:spcBef>
                <a:spcPct val="20000"/>
              </a:spcBef>
              <a:buFont typeface="Arial" panose="020B0604020202020204" pitchFamily="34" charset="0"/>
              <a:buChar char="•"/>
              <a:defRPr sz="2666">
                <a:latin typeface="+mn-lt"/>
                <a:ea typeface="+mn-ea"/>
              </a:defRPr>
            </a:lvl8pPr>
            <a:lvl9pPr marL="5180769" indent="-304754" defTabSz="1219003">
              <a:spcBef>
                <a:spcPct val="20000"/>
              </a:spcBef>
              <a:buFont typeface="Arial" panose="020B0604020202020204" pitchFamily="34" charset="0"/>
              <a:buChar char="•"/>
              <a:defRPr sz="2666">
                <a:latin typeface="+mn-lt"/>
                <a:ea typeface="+mn-ea"/>
              </a:defRPr>
            </a:lvl9pPr>
          </a:lstStyle>
          <a:p>
            <a:pPr marL="304652" lvl="0" indent="-304652" defTabSz="1218530">
              <a:defRPr/>
            </a:pPr>
            <a:r>
              <a:rPr lang="en-US" altLang="zh-CN" sz="1765" dirty="0">
                <a:solidFill>
                  <a:schemeClr val="tx1"/>
                </a:solidFill>
                <a:latin typeface="Segoe UI" panose="020B0502040204020203" pitchFamily="34" charset="0"/>
                <a:cs typeface="Segoe UI" panose="020B0502040204020203" pitchFamily="34" charset="0"/>
                <a:sym typeface="Arial"/>
              </a:rPr>
              <a:t>100% compatible with open source communities
</a:t>
            </a:r>
            <a:r>
              <a:rPr lang="en-US" altLang="zh-CN" sz="1100" dirty="0">
                <a:solidFill>
                  <a:schemeClr val="tx1"/>
                </a:solidFill>
                <a:latin typeface="Segoe UI" panose="020B0502040204020203" pitchFamily="34" charset="0"/>
                <a:cs typeface="Segoe UI" panose="020B0502040204020203" pitchFamily="34" charset="0"/>
                <a:sym typeface="Arial"/>
              </a:rPr>
              <a:t>Fully managed clusters
Automated management and operations
There is no billing for the control node
Simple and easy to use
AKS is uniquely capable of:
Automatic capacity scaling of the cluster
Azure container networking model
Azure Storage (Disk / File)
ACI container instances
Windows container
Integrated monitoring Azure Monitor
Azure DevOps
Integrate with Azure service</a:t>
            </a:r>
            <a:endParaRPr kumimoji="0" lang="en-US" altLang="zh-CN" sz="1765" b="0" i="0" u="none" strike="noStrike" kern="1200" cap="none" spc="0" normalizeH="0" baseline="0" noProof="0" dirty="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p:txBody>
      </p:sp>
      <p:sp>
        <p:nvSpPr>
          <p:cNvPr id="13" name="Graphic 27">
            <a:extLst>
              <a:ext uri="{FF2B5EF4-FFF2-40B4-BE49-F238E27FC236}">
                <a16:creationId xmlns:a16="http://schemas.microsoft.com/office/drawing/2014/main" id="{FA0FBFAE-A93A-25B3-97B4-C48D37339FF0}"/>
              </a:ext>
            </a:extLst>
          </p:cNvPr>
          <p:cNvSpPr/>
          <p:nvPr/>
        </p:nvSpPr>
        <p:spPr>
          <a:xfrm>
            <a:off x="9935855" y="836532"/>
            <a:ext cx="1199783" cy="1042513"/>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68217A">
              <a:lumMod val="60000"/>
              <a:lumOff val="40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29246278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E6C35C-49E3-CF32-81D6-42C14DB84101}"/>
              </a:ext>
            </a:extLst>
          </p:cNvPr>
          <p:cNvGrpSpPr/>
          <p:nvPr/>
        </p:nvGrpSpPr>
        <p:grpSpPr>
          <a:xfrm>
            <a:off x="6821253" y="2605560"/>
            <a:ext cx="1351105" cy="1007961"/>
            <a:chOff x="6821253" y="2605560"/>
            <a:chExt cx="1351105" cy="1007961"/>
          </a:xfrm>
        </p:grpSpPr>
        <p:sp>
          <p:nvSpPr>
            <p:cNvPr id="22" name="Freeform: Shape 21">
              <a:extLst>
                <a:ext uri="{FF2B5EF4-FFF2-40B4-BE49-F238E27FC236}">
                  <a16:creationId xmlns:a16="http://schemas.microsoft.com/office/drawing/2014/main" id="{5497E576-8972-4201-9196-3D1F4EDA6D52}"/>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 name="Freeform: Shape 22">
              <a:extLst>
                <a:ext uri="{FF2B5EF4-FFF2-40B4-BE49-F238E27FC236}">
                  <a16:creationId xmlns:a16="http://schemas.microsoft.com/office/drawing/2014/main" id="{38AE0805-C90D-4522-BC7F-F835E2ADFDE6}"/>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 name="Freeform: Shape 23">
              <a:extLst>
                <a:ext uri="{FF2B5EF4-FFF2-40B4-BE49-F238E27FC236}">
                  <a16:creationId xmlns:a16="http://schemas.microsoft.com/office/drawing/2014/main" id="{E779BF3F-AD1E-4720-B2C1-D8D06B623DB9}"/>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5" name="Freeform: Shape 24">
              <a:extLst>
                <a:ext uri="{FF2B5EF4-FFF2-40B4-BE49-F238E27FC236}">
                  <a16:creationId xmlns:a16="http://schemas.microsoft.com/office/drawing/2014/main" id="{F304DFA5-326B-4C33-A0DF-8820D10F16EF}"/>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7" name="Freeform: Shape 26">
              <a:extLst>
                <a:ext uri="{FF2B5EF4-FFF2-40B4-BE49-F238E27FC236}">
                  <a16:creationId xmlns:a16="http://schemas.microsoft.com/office/drawing/2014/main" id="{7E8AB67B-565C-4E95-9B71-E0B761CCE675}"/>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9" name="Freeform: Shape 28">
              <a:extLst>
                <a:ext uri="{FF2B5EF4-FFF2-40B4-BE49-F238E27FC236}">
                  <a16:creationId xmlns:a16="http://schemas.microsoft.com/office/drawing/2014/main" id="{AACBF489-B7E7-45E2-83AE-978C92A2CD9B}"/>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4" name="Freeform: Shape 33">
              <a:extLst>
                <a:ext uri="{FF2B5EF4-FFF2-40B4-BE49-F238E27FC236}">
                  <a16:creationId xmlns:a16="http://schemas.microsoft.com/office/drawing/2014/main" id="{AC486FA1-3715-44B6-A187-652633F4A196}"/>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0" name="Freeform: Shape 39">
              <a:extLst>
                <a:ext uri="{FF2B5EF4-FFF2-40B4-BE49-F238E27FC236}">
                  <a16:creationId xmlns:a16="http://schemas.microsoft.com/office/drawing/2014/main" id="{5A6A93FC-42E0-4C31-A482-609E5A591C88}"/>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1" name="Freeform: Shape 40">
              <a:extLst>
                <a:ext uri="{FF2B5EF4-FFF2-40B4-BE49-F238E27FC236}">
                  <a16:creationId xmlns:a16="http://schemas.microsoft.com/office/drawing/2014/main" id="{4E637619-6E71-414E-81C5-FE9C144F245F}"/>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ECB47F36-B2C3-498E-ADB3-AD53B0DFF118}"/>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 name="Oval 42">
              <a:extLst>
                <a:ext uri="{FF2B5EF4-FFF2-40B4-BE49-F238E27FC236}">
                  <a16:creationId xmlns:a16="http://schemas.microsoft.com/office/drawing/2014/main" id="{F56D446C-0C4F-483D-87B5-D8E9F17832D4}"/>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391B39E-BDE1-4F71-8D8C-D140B7B680BF}"/>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E21DC2B-B805-47E0-B41F-242A39001EAB}"/>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651B69C-E4C3-42FC-B65D-398E9608EBE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8" name="IoT">
              <a:extLst>
                <a:ext uri="{FF2B5EF4-FFF2-40B4-BE49-F238E27FC236}">
                  <a16:creationId xmlns:a16="http://schemas.microsoft.com/office/drawing/2014/main" id="{F3F77C30-3D9E-4908-9379-74BE6889EFB1}"/>
                </a:ext>
              </a:extLst>
            </p:cNvPr>
            <p:cNvGrpSpPr/>
            <p:nvPr/>
          </p:nvGrpSpPr>
          <p:grpSpPr>
            <a:xfrm>
              <a:off x="6821253" y="2613524"/>
              <a:ext cx="325345" cy="274736"/>
              <a:chOff x="9061450" y="-1375256"/>
              <a:chExt cx="857250" cy="723900"/>
            </a:xfrm>
          </p:grpSpPr>
          <p:sp>
            <p:nvSpPr>
              <p:cNvPr id="49" name="Freeform: Shape 48">
                <a:extLst>
                  <a:ext uri="{FF2B5EF4-FFF2-40B4-BE49-F238E27FC236}">
                    <a16:creationId xmlns:a16="http://schemas.microsoft.com/office/drawing/2014/main" id="{6AA431FA-F631-4DC2-AC82-611066CC63CB}"/>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 name="Freeform: Shape 49">
                <a:extLst>
                  <a:ext uri="{FF2B5EF4-FFF2-40B4-BE49-F238E27FC236}">
                    <a16:creationId xmlns:a16="http://schemas.microsoft.com/office/drawing/2014/main" id="{C4BCA0EA-032B-42A2-A683-4C44BD84F6E7}"/>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1" name="Freeform: Shape 50">
                <a:extLst>
                  <a:ext uri="{FF2B5EF4-FFF2-40B4-BE49-F238E27FC236}">
                    <a16:creationId xmlns:a16="http://schemas.microsoft.com/office/drawing/2014/main" id="{1072B7F2-D30A-43C9-A16C-8FE52D12AC5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7E30E909-865C-CB27-B63D-63D8C6FFA123}"/>
              </a:ext>
            </a:extLst>
          </p:cNvPr>
          <p:cNvGrpSpPr/>
          <p:nvPr/>
        </p:nvGrpSpPr>
        <p:grpSpPr>
          <a:xfrm>
            <a:off x="4093088" y="2678984"/>
            <a:ext cx="1215263" cy="930224"/>
            <a:chOff x="4093088" y="2678984"/>
            <a:chExt cx="1215263" cy="930224"/>
          </a:xfrm>
        </p:grpSpPr>
        <p:grpSp>
          <p:nvGrpSpPr>
            <p:cNvPr id="52" name="Group 51">
              <a:extLst>
                <a:ext uri="{FF2B5EF4-FFF2-40B4-BE49-F238E27FC236}">
                  <a16:creationId xmlns:a16="http://schemas.microsoft.com/office/drawing/2014/main" id="{35135CB1-9FEA-4AC4-B308-D131DC8CBC4D}"/>
                </a:ext>
              </a:extLst>
            </p:cNvPr>
            <p:cNvGrpSpPr/>
            <p:nvPr/>
          </p:nvGrpSpPr>
          <p:grpSpPr>
            <a:xfrm>
              <a:off x="4442541" y="3339652"/>
              <a:ext cx="127080" cy="186382"/>
              <a:chOff x="9560338" y="2021173"/>
              <a:chExt cx="127080" cy="186382"/>
            </a:xfrm>
          </p:grpSpPr>
          <p:sp>
            <p:nvSpPr>
              <p:cNvPr id="53" name="Freeform: Shape 52">
                <a:extLst>
                  <a:ext uri="{FF2B5EF4-FFF2-40B4-BE49-F238E27FC236}">
                    <a16:creationId xmlns:a16="http://schemas.microsoft.com/office/drawing/2014/main" id="{297A827B-76EB-442F-8868-3497184E7807}"/>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4" name="Freeform: Shape 53">
                <a:extLst>
                  <a:ext uri="{FF2B5EF4-FFF2-40B4-BE49-F238E27FC236}">
                    <a16:creationId xmlns:a16="http://schemas.microsoft.com/office/drawing/2014/main" id="{38591E25-86BC-485E-842B-45647CEE7EC8}"/>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55" name="Freeform: Shape 54">
              <a:extLst>
                <a:ext uri="{FF2B5EF4-FFF2-40B4-BE49-F238E27FC236}">
                  <a16:creationId xmlns:a16="http://schemas.microsoft.com/office/drawing/2014/main" id="{1CA0FC57-4667-49BD-8148-7F5DE1B9816F}"/>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6" name="Freeform: Shape 55">
              <a:extLst>
                <a:ext uri="{FF2B5EF4-FFF2-40B4-BE49-F238E27FC236}">
                  <a16:creationId xmlns:a16="http://schemas.microsoft.com/office/drawing/2014/main" id="{6BEEF39E-84AC-4069-9FF5-4EB9913B5653}"/>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57" name="Group 56">
              <a:extLst>
                <a:ext uri="{FF2B5EF4-FFF2-40B4-BE49-F238E27FC236}">
                  <a16:creationId xmlns:a16="http://schemas.microsoft.com/office/drawing/2014/main" id="{5B604F89-83B8-4F8C-99EB-19751C472D7C}"/>
                </a:ext>
              </a:extLst>
            </p:cNvPr>
            <p:cNvGrpSpPr/>
            <p:nvPr/>
          </p:nvGrpSpPr>
          <p:grpSpPr>
            <a:xfrm>
              <a:off x="4184094" y="3423433"/>
              <a:ext cx="110566" cy="63139"/>
              <a:chOff x="9301891" y="2104954"/>
              <a:chExt cx="110566" cy="63139"/>
            </a:xfrm>
          </p:grpSpPr>
          <p:sp>
            <p:nvSpPr>
              <p:cNvPr id="58" name="Freeform: Shape 57">
                <a:extLst>
                  <a:ext uri="{FF2B5EF4-FFF2-40B4-BE49-F238E27FC236}">
                    <a16:creationId xmlns:a16="http://schemas.microsoft.com/office/drawing/2014/main" id="{C4202DD9-5E01-49C6-A32B-E9BED727F66B}"/>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9" name="Freeform: Shape 58">
                <a:extLst>
                  <a:ext uri="{FF2B5EF4-FFF2-40B4-BE49-F238E27FC236}">
                    <a16:creationId xmlns:a16="http://schemas.microsoft.com/office/drawing/2014/main" id="{890FBC02-E60D-4E5A-A0D7-939A261F76E2}"/>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936CE0CD-DD1A-4D9D-AC2B-D7D91960E792}"/>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61" name="Group 60">
              <a:extLst>
                <a:ext uri="{FF2B5EF4-FFF2-40B4-BE49-F238E27FC236}">
                  <a16:creationId xmlns:a16="http://schemas.microsoft.com/office/drawing/2014/main" id="{0D25DEE9-5B06-46D4-B928-F0FEA0F00A5B}"/>
                </a:ext>
              </a:extLst>
            </p:cNvPr>
            <p:cNvGrpSpPr/>
            <p:nvPr/>
          </p:nvGrpSpPr>
          <p:grpSpPr>
            <a:xfrm>
              <a:off x="4258162" y="3546069"/>
              <a:ext cx="240184" cy="63139"/>
              <a:chOff x="9375959" y="2227590"/>
              <a:chExt cx="240184" cy="63139"/>
            </a:xfrm>
          </p:grpSpPr>
          <p:sp>
            <p:nvSpPr>
              <p:cNvPr id="62" name="Freeform: Shape 61">
                <a:extLst>
                  <a:ext uri="{FF2B5EF4-FFF2-40B4-BE49-F238E27FC236}">
                    <a16:creationId xmlns:a16="http://schemas.microsoft.com/office/drawing/2014/main" id="{DA357134-DD69-4281-839C-0453F1DF89E4}"/>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45222C69-6194-46E9-9C58-4F296E9519D3}"/>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DE532B9C-6F8A-46B5-9CB1-612B91375E2F}"/>
                </a:ext>
              </a:extLst>
            </p:cNvPr>
            <p:cNvGrpSpPr/>
            <p:nvPr/>
          </p:nvGrpSpPr>
          <p:grpSpPr>
            <a:xfrm>
              <a:off x="4831795" y="3285011"/>
              <a:ext cx="233141" cy="186383"/>
              <a:chOff x="9949592" y="1966532"/>
              <a:chExt cx="233141" cy="186383"/>
            </a:xfrm>
          </p:grpSpPr>
          <p:sp>
            <p:nvSpPr>
              <p:cNvPr id="65" name="Freeform: Shape 64">
                <a:extLst>
                  <a:ext uri="{FF2B5EF4-FFF2-40B4-BE49-F238E27FC236}">
                    <a16:creationId xmlns:a16="http://schemas.microsoft.com/office/drawing/2014/main" id="{F7C2F991-9C28-4F74-9AA5-A362C2AF3A6C}"/>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6" name="Freeform: Shape 65">
                <a:extLst>
                  <a:ext uri="{FF2B5EF4-FFF2-40B4-BE49-F238E27FC236}">
                    <a16:creationId xmlns:a16="http://schemas.microsoft.com/office/drawing/2014/main" id="{4142B75C-BD2B-42CD-94BA-35A8F7070E18}"/>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C930310-8C95-41E9-ABE4-3A5A490F7856}"/>
                </a:ext>
              </a:extLst>
            </p:cNvPr>
            <p:cNvGrpSpPr/>
            <p:nvPr/>
          </p:nvGrpSpPr>
          <p:grpSpPr>
            <a:xfrm>
              <a:off x="4916803" y="3290476"/>
              <a:ext cx="300518" cy="141455"/>
              <a:chOff x="10034600" y="1971997"/>
              <a:chExt cx="300518" cy="141455"/>
            </a:xfrm>
          </p:grpSpPr>
          <p:sp>
            <p:nvSpPr>
              <p:cNvPr id="68" name="Freeform: Shape 67">
                <a:extLst>
                  <a:ext uri="{FF2B5EF4-FFF2-40B4-BE49-F238E27FC236}">
                    <a16:creationId xmlns:a16="http://schemas.microsoft.com/office/drawing/2014/main" id="{B5185D1D-8F95-475F-A68C-243BA5B60AD3}"/>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9" name="Freeform: Shape 68">
                <a:extLst>
                  <a:ext uri="{FF2B5EF4-FFF2-40B4-BE49-F238E27FC236}">
                    <a16:creationId xmlns:a16="http://schemas.microsoft.com/office/drawing/2014/main" id="{687F3D09-EA8B-46CA-B150-526E52C15E25}"/>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70" name="Graphic 1">
              <a:extLst>
                <a:ext uri="{FF2B5EF4-FFF2-40B4-BE49-F238E27FC236}">
                  <a16:creationId xmlns:a16="http://schemas.microsoft.com/office/drawing/2014/main" id="{30431931-EF83-407A-AD96-F005D9919712}"/>
                </a:ext>
              </a:extLst>
            </p:cNvPr>
            <p:cNvGrpSpPr/>
            <p:nvPr/>
          </p:nvGrpSpPr>
          <p:grpSpPr>
            <a:xfrm>
              <a:off x="4748706" y="3291617"/>
              <a:ext cx="372072" cy="240488"/>
              <a:chOff x="9983388" y="1916516"/>
              <a:chExt cx="438407" cy="283363"/>
            </a:xfrm>
            <a:solidFill>
              <a:srgbClr val="0078D4"/>
            </a:solidFill>
          </p:grpSpPr>
          <p:sp>
            <p:nvSpPr>
              <p:cNvPr id="71" name="Freeform: Shape 70">
                <a:extLst>
                  <a:ext uri="{FF2B5EF4-FFF2-40B4-BE49-F238E27FC236}">
                    <a16:creationId xmlns:a16="http://schemas.microsoft.com/office/drawing/2014/main" id="{65D7B444-3D65-4695-9571-A8FC915F5E23}"/>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Shape 71">
                <a:extLst>
                  <a:ext uri="{FF2B5EF4-FFF2-40B4-BE49-F238E27FC236}">
                    <a16:creationId xmlns:a16="http://schemas.microsoft.com/office/drawing/2014/main" id="{C52E7928-3452-49BB-8B57-723D2015F019}"/>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76" name="Freeform: Shape 75">
              <a:extLst>
                <a:ext uri="{FF2B5EF4-FFF2-40B4-BE49-F238E27FC236}">
                  <a16:creationId xmlns:a16="http://schemas.microsoft.com/office/drawing/2014/main" id="{F952B7AD-F6C5-4F2F-B639-C9324B9E2E6D}"/>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7" name="Saas delivery">
              <a:extLst>
                <a:ext uri="{FF2B5EF4-FFF2-40B4-BE49-F238E27FC236}">
                  <a16:creationId xmlns:a16="http://schemas.microsoft.com/office/drawing/2014/main" id="{734378BB-0F29-4828-923F-D2B25F9FD9AB}"/>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8" name="Freeform: Shape 77">
              <a:extLst>
                <a:ext uri="{FF2B5EF4-FFF2-40B4-BE49-F238E27FC236}">
                  <a16:creationId xmlns:a16="http://schemas.microsoft.com/office/drawing/2014/main" id="{1836E267-6C7A-4050-A504-27099CF8495A}"/>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79" name="Group 78">
              <a:extLst>
                <a:ext uri="{FF2B5EF4-FFF2-40B4-BE49-F238E27FC236}">
                  <a16:creationId xmlns:a16="http://schemas.microsoft.com/office/drawing/2014/main" id="{74F7DB0D-CBF9-4623-AA57-9D0D4209FD9A}"/>
                </a:ext>
              </a:extLst>
            </p:cNvPr>
            <p:cNvGrpSpPr/>
            <p:nvPr/>
          </p:nvGrpSpPr>
          <p:grpSpPr>
            <a:xfrm>
              <a:off x="4489823" y="2852750"/>
              <a:ext cx="344522" cy="344838"/>
              <a:chOff x="9607620" y="1534271"/>
              <a:chExt cx="344522" cy="344838"/>
            </a:xfrm>
          </p:grpSpPr>
          <p:sp>
            <p:nvSpPr>
              <p:cNvPr id="80" name="Freeform: Shape 79">
                <a:extLst>
                  <a:ext uri="{FF2B5EF4-FFF2-40B4-BE49-F238E27FC236}">
                    <a16:creationId xmlns:a16="http://schemas.microsoft.com/office/drawing/2014/main" id="{360D8DB4-B11C-4656-86C5-31E4CE3AFBF7}"/>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1" name="Freeform: Shape 80">
                <a:extLst>
                  <a:ext uri="{FF2B5EF4-FFF2-40B4-BE49-F238E27FC236}">
                    <a16:creationId xmlns:a16="http://schemas.microsoft.com/office/drawing/2014/main" id="{D647DF02-D539-403B-A614-B97A42395EAE}"/>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F7E0801-CDC8-4E5D-8B99-4FA0D48E7B08}"/>
                </a:ext>
              </a:extLst>
            </p:cNvPr>
            <p:cNvGrpSpPr/>
            <p:nvPr/>
          </p:nvGrpSpPr>
          <p:grpSpPr>
            <a:xfrm>
              <a:off x="4293185" y="2927571"/>
              <a:ext cx="117786" cy="134365"/>
              <a:chOff x="9410982" y="1609092"/>
              <a:chExt cx="117786" cy="134365"/>
            </a:xfrm>
          </p:grpSpPr>
          <p:sp>
            <p:nvSpPr>
              <p:cNvPr id="83" name="Freeform: Shape 82">
                <a:extLst>
                  <a:ext uri="{FF2B5EF4-FFF2-40B4-BE49-F238E27FC236}">
                    <a16:creationId xmlns:a16="http://schemas.microsoft.com/office/drawing/2014/main" id="{0C2551A1-8768-448A-AA87-077549AA3CEC}"/>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4" name="Freeform: Shape 83">
                <a:extLst>
                  <a:ext uri="{FF2B5EF4-FFF2-40B4-BE49-F238E27FC236}">
                    <a16:creationId xmlns:a16="http://schemas.microsoft.com/office/drawing/2014/main" id="{B213BDBE-F685-4A28-8268-85DE6BC85086}"/>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4E4E62CB-94B2-827F-8DBE-1D38D63F1FB9}"/>
              </a:ext>
            </a:extLst>
          </p:cNvPr>
          <p:cNvGrpSpPr/>
          <p:nvPr/>
        </p:nvGrpSpPr>
        <p:grpSpPr>
          <a:xfrm>
            <a:off x="9578378" y="2637498"/>
            <a:ext cx="1283838" cy="966001"/>
            <a:chOff x="9578378" y="2637498"/>
            <a:chExt cx="1283838" cy="966001"/>
          </a:xfrm>
        </p:grpSpPr>
        <p:sp>
          <p:nvSpPr>
            <p:cNvPr id="98" name="Freeform: Shape 97">
              <a:extLst>
                <a:ext uri="{FF2B5EF4-FFF2-40B4-BE49-F238E27FC236}">
                  <a16:creationId xmlns:a16="http://schemas.microsoft.com/office/drawing/2014/main" id="{15DB92E1-CEBB-487C-BFFC-1A9366BDA7AB}"/>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9" name="Freeform: Shape 98">
              <a:extLst>
                <a:ext uri="{FF2B5EF4-FFF2-40B4-BE49-F238E27FC236}">
                  <a16:creationId xmlns:a16="http://schemas.microsoft.com/office/drawing/2014/main" id="{5EB9BE06-D4DB-470B-912D-CA6EB4BBBDDA}"/>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7E3E3AE8-DDF1-4517-8716-822B3CC5EAC8}"/>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1" name="Geo-distributed">
              <a:extLst>
                <a:ext uri="{FF2B5EF4-FFF2-40B4-BE49-F238E27FC236}">
                  <a16:creationId xmlns:a16="http://schemas.microsoft.com/office/drawing/2014/main" id="{458588A7-9655-4365-983D-4567C9624978}"/>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74C6606-28E8-4C46-A249-60F4E8C273D3}"/>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03" name="Group 102">
              <a:extLst>
                <a:ext uri="{FF2B5EF4-FFF2-40B4-BE49-F238E27FC236}">
                  <a16:creationId xmlns:a16="http://schemas.microsoft.com/office/drawing/2014/main" id="{11A56B2B-AB4E-4994-A5BA-41358D81F793}"/>
                </a:ext>
              </a:extLst>
            </p:cNvPr>
            <p:cNvGrpSpPr/>
            <p:nvPr/>
          </p:nvGrpSpPr>
          <p:grpSpPr>
            <a:xfrm>
              <a:off x="9963315" y="2782447"/>
              <a:ext cx="513940" cy="513952"/>
              <a:chOff x="2245103" y="4442213"/>
              <a:chExt cx="513940" cy="513952"/>
            </a:xfrm>
          </p:grpSpPr>
          <p:sp>
            <p:nvSpPr>
              <p:cNvPr id="104" name="Freeform: Shape 103">
                <a:extLst>
                  <a:ext uri="{FF2B5EF4-FFF2-40B4-BE49-F238E27FC236}">
                    <a16:creationId xmlns:a16="http://schemas.microsoft.com/office/drawing/2014/main" id="{F896E563-01E7-483A-89D6-E5E00CC807B0}"/>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2A0BCE-B41F-4194-B91F-48280107D60F}"/>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680016F-0386-4DD4-8895-9854B5EDC87D}"/>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A79030D-06F6-488E-A95A-DE0D49445673}"/>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C75904-50C1-43FE-9B48-416B3E2BE83B}"/>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15BDEF7-2152-BD4F-D05B-C4E3D52F54E0}"/>
              </a:ext>
            </a:extLst>
          </p:cNvPr>
          <p:cNvGrpSpPr/>
          <p:nvPr/>
        </p:nvGrpSpPr>
        <p:grpSpPr>
          <a:xfrm>
            <a:off x="1571688" y="2604984"/>
            <a:ext cx="770915" cy="1000414"/>
            <a:chOff x="1571688" y="2604984"/>
            <a:chExt cx="770915" cy="1000414"/>
          </a:xfrm>
        </p:grpSpPr>
        <p:sp>
          <p:nvSpPr>
            <p:cNvPr id="117" name="Freeform: Shape 116">
              <a:extLst>
                <a:ext uri="{FF2B5EF4-FFF2-40B4-BE49-F238E27FC236}">
                  <a16:creationId xmlns:a16="http://schemas.microsoft.com/office/drawing/2014/main" id="{A47E2B9A-2C6D-457F-A633-5B9D5409FFD4}"/>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8" name="App">
              <a:extLst>
                <a:ext uri="{FF2B5EF4-FFF2-40B4-BE49-F238E27FC236}">
                  <a16:creationId xmlns:a16="http://schemas.microsoft.com/office/drawing/2014/main" id="{C6F49BF9-E80C-4296-A237-43BC053C731C}"/>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6F88C22E-4096-41C3-A216-95461BDC4DA0}"/>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38C5428F-0744-495C-8D48-A6850CCBA68A}"/>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1BED010-E994-4B3F-8304-EF845A65E4D4}"/>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FE3A615-B511-46E5-A41B-9E659945C43F}"/>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17B8D1E-4A06-4621-93FD-9DD08BED0703}"/>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375CFAF-650C-4DB3-9ED9-472E359C56A9}"/>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25" name="Group 124">
              <a:extLst>
                <a:ext uri="{FF2B5EF4-FFF2-40B4-BE49-F238E27FC236}">
                  <a16:creationId xmlns:a16="http://schemas.microsoft.com/office/drawing/2014/main" id="{811BC336-97C6-43F8-9ACE-2C16E0A01A57}"/>
                </a:ext>
              </a:extLst>
            </p:cNvPr>
            <p:cNvGrpSpPr/>
            <p:nvPr/>
          </p:nvGrpSpPr>
          <p:grpSpPr>
            <a:xfrm>
              <a:off x="1769275" y="2968702"/>
              <a:ext cx="329573" cy="329886"/>
              <a:chOff x="9692826" y="4518404"/>
              <a:chExt cx="414279" cy="414673"/>
            </a:xfrm>
          </p:grpSpPr>
          <p:sp>
            <p:nvSpPr>
              <p:cNvPr id="126" name="Freeform: Shape 125">
                <a:extLst>
                  <a:ext uri="{FF2B5EF4-FFF2-40B4-BE49-F238E27FC236}">
                    <a16:creationId xmlns:a16="http://schemas.microsoft.com/office/drawing/2014/main" id="{3F0FE12D-700F-4013-96A2-4BEB3101A612}"/>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1842451-3145-4D81-B54B-2A7066E268DB}"/>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28" name="TextBox 127" descr="16% of employees are engaged worldwide ">
            <a:extLst>
              <a:ext uri="{FF2B5EF4-FFF2-40B4-BE49-F238E27FC236}">
                <a16:creationId xmlns:a16="http://schemas.microsoft.com/office/drawing/2014/main" id="{E6BC917C-DFDF-4F13-9FFE-0C67849F93B4}"/>
              </a:ext>
            </a:extLst>
          </p:cNvPr>
          <p:cNvSpPr txBox="1"/>
          <p:nvPr/>
        </p:nvSpPr>
        <p:spPr>
          <a:xfrm>
            <a:off x="6455089"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en-US" altLang="zh-CN" sz="1600" dirty="0">
                <a:cs typeface="Segoe UI Semibold" panose="020B0702040204020203" pitchFamily="34" charset="0"/>
              </a:rPr>
              <a:t>Real-time telemetry
</a:t>
            </a:r>
            <a:endParaRPr kumimoji="0" lang="en-US" sz="1600" b="0" i="0" u="none" strike="noStrike" kern="1200" cap="none" spc="0" normalizeH="0" baseline="30000" noProof="0" dirty="0">
              <a:ln>
                <a:noFill/>
              </a:ln>
              <a:effectLst/>
              <a:uLnTx/>
              <a:uFillTx/>
              <a:latin typeface="Segoe UI"/>
              <a:ea typeface="+mn-ea"/>
              <a:cs typeface="Segoe UI Semibold" panose="020B0702040204020203" pitchFamily="34" charset="0"/>
            </a:endParaRPr>
          </a:p>
        </p:txBody>
      </p:sp>
      <p:sp>
        <p:nvSpPr>
          <p:cNvPr id="131" name="TextBox 130" descr="16% of employees are engaged worldwide ">
            <a:extLst>
              <a:ext uri="{FF2B5EF4-FFF2-40B4-BE49-F238E27FC236}">
                <a16:creationId xmlns:a16="http://schemas.microsoft.com/office/drawing/2014/main" id="{4FF3EF4D-9D17-419C-BE31-5DA15E80BDA7}"/>
              </a:ext>
            </a:extLst>
          </p:cNvPr>
          <p:cNvSpPr txBox="1"/>
          <p:nvPr/>
        </p:nvSpPr>
        <p:spPr>
          <a:xfrm>
            <a:off x="3689734"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en-US" sz="1600" dirty="0">
                <a:cs typeface="Segoe UI Semibold" panose="020B0702040204020203" pitchFamily="34" charset="0"/>
              </a:rPr>
              <a:t>SaaS delivery
</a:t>
            </a:r>
            <a:endParaRPr kumimoji="0" lang="en-US" sz="1600" b="0" i="0" u="none" strike="noStrike" kern="1200" cap="none" spc="0" normalizeH="0" baseline="30000" noProof="0" dirty="0">
              <a:ln>
                <a:noFill/>
              </a:ln>
              <a:effectLst/>
              <a:uLnTx/>
              <a:uFillTx/>
              <a:latin typeface="Segoe UI"/>
              <a:ea typeface="+mn-ea"/>
              <a:cs typeface="Segoe UI Semibold" panose="020B0702040204020203" pitchFamily="34" charset="0"/>
            </a:endParaRPr>
          </a:p>
        </p:txBody>
      </p:sp>
      <p:sp>
        <p:nvSpPr>
          <p:cNvPr id="132" name="TextBox 131" descr="16% of employees are engaged worldwide ">
            <a:extLst>
              <a:ext uri="{FF2B5EF4-FFF2-40B4-BE49-F238E27FC236}">
                <a16:creationId xmlns:a16="http://schemas.microsoft.com/office/drawing/2014/main" id="{5838E994-4D23-452D-9F02-7B01A0703F29}"/>
              </a:ext>
            </a:extLst>
          </p:cNvPr>
          <p:cNvSpPr txBox="1"/>
          <p:nvPr/>
        </p:nvSpPr>
        <p:spPr>
          <a:xfrm>
            <a:off x="924379"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en-US" altLang="zh-CN" sz="1600" dirty="0">
                <a:cs typeface="Segoe UI Semibold" panose="020B0702040204020203" pitchFamily="34" charset="0"/>
              </a:rPr>
              <a:t>Modernize business-critical applications</a:t>
            </a:r>
            <a:r>
              <a:rPr lang="zh-CN" altLang="en-US" sz="1600" dirty="0">
                <a:cs typeface="Segoe UI Semibold" panose="020B0702040204020203" pitchFamily="34" charset="0"/>
              </a:rPr>
              <a:t>
</a:t>
            </a:r>
            <a:endParaRPr kumimoji="0" lang="en-US" sz="1600" b="0" i="0" u="none" strike="noStrike" kern="1200" cap="none" spc="0" normalizeH="0" baseline="30000" noProof="0" dirty="0">
              <a:ln>
                <a:noFill/>
              </a:ln>
              <a:effectLst/>
              <a:uLnTx/>
              <a:uFillTx/>
              <a:latin typeface="Segoe UI"/>
              <a:ea typeface="+mn-ea"/>
              <a:cs typeface="Segoe UI Semibold" panose="020B0702040204020203" pitchFamily="34" charset="0"/>
            </a:endParaRPr>
          </a:p>
        </p:txBody>
      </p:sp>
      <p:sp>
        <p:nvSpPr>
          <p:cNvPr id="134" name="TextBox 133" descr="16% of employees are engaged worldwide ">
            <a:extLst>
              <a:ext uri="{FF2B5EF4-FFF2-40B4-BE49-F238E27FC236}">
                <a16:creationId xmlns:a16="http://schemas.microsoft.com/office/drawing/2014/main" id="{D39EE892-F8F2-40CC-B796-F9F0275888AC}"/>
              </a:ext>
            </a:extLst>
          </p:cNvPr>
          <p:cNvSpPr txBox="1"/>
          <p:nvPr/>
        </p:nvSpPr>
        <p:spPr>
          <a:xfrm>
            <a:off x="9220443"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en-US" altLang="zh-CN" sz="1600" dirty="0">
                <a:cs typeface="Segoe UI Semibold" panose="020B0702040204020203" pitchFamily="34" charset="0"/>
              </a:rPr>
              <a:t>Geographically distributed applications</a:t>
            </a:r>
            <a:r>
              <a:rPr lang="zh-CN" altLang="en-US" sz="1600" dirty="0">
                <a:cs typeface="Segoe UI Semibold" panose="020B0702040204020203" pitchFamily="34" charset="0"/>
              </a:rPr>
              <a:t>
</a:t>
            </a:r>
            <a:endParaRPr kumimoji="0" lang="en-US" sz="1600" b="0" i="0" u="none" strike="noStrike" kern="1200" cap="none" spc="0" normalizeH="0" baseline="30000" noProof="0" dirty="0">
              <a:ln>
                <a:noFill/>
              </a:ln>
              <a:effectLst/>
              <a:uLnTx/>
              <a:uFillTx/>
              <a:latin typeface="Segoe UI"/>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9F3670CB-0438-E78E-A075-2F774A00A079}"/>
              </a:ext>
            </a:extLst>
          </p:cNvPr>
          <p:cNvSpPr txBox="1"/>
          <p:nvPr/>
        </p:nvSpPr>
        <p:spPr>
          <a:xfrm>
            <a:off x="527884" y="538460"/>
            <a:ext cx="8744421" cy="512256"/>
          </a:xfrm>
          <a:prstGeom prst="rect">
            <a:avLst/>
          </a:prstGeom>
          <a:noFill/>
        </p:spPr>
        <p:txBody>
          <a:bodyPr wrap="square">
            <a:spAutoFit/>
          </a:bodyPr>
          <a:lstStyle/>
          <a:p>
            <a:pPr lvl="0">
              <a:lnSpc>
                <a:spcPct val="85000"/>
              </a:lnSpc>
            </a:pPr>
            <a:r>
              <a:rPr kumimoji="0" lang="en-US" altLang="zh-CN" sz="3200" b="0" i="0" u="none" strike="noStrike" kern="1200" cap="none" spc="0" normalizeH="0" baseline="0" noProof="0" dirty="0">
                <a:ln>
                  <a:noFill/>
                </a:ln>
                <a:solidFill>
                  <a:prstClr val="black"/>
                </a:solidFill>
                <a:effectLst/>
                <a:uLnTx/>
                <a:uFillTx/>
                <a:latin typeface="Segoe UI"/>
                <a:ea typeface="等线" panose="02010600030101010101" pitchFamily="2" charset="-122"/>
                <a:cs typeface="+mn-cs"/>
              </a:rPr>
              <a:t>AKS</a:t>
            </a:r>
            <a:r>
              <a:rPr lang="en-US" altLang="zh-CN" sz="3200" dirty="0">
                <a:latin typeface="Segoe UI Light" panose="020B0502040204020203" pitchFamily="34" charset="0"/>
                <a:cs typeface="Segoe UI Light" panose="020B0502040204020203" pitchFamily="34" charset="0"/>
              </a:rPr>
              <a:t>Common usage scenarios</a:t>
            </a:r>
          </a:p>
        </p:txBody>
      </p:sp>
    </p:spTree>
    <p:extLst>
      <p:ext uri="{BB962C8B-B14F-4D97-AF65-F5344CB8AC3E}">
        <p14:creationId xmlns:p14="http://schemas.microsoft.com/office/powerpoint/2010/main" val="206636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fontScale="85000" lnSpcReduction="10000"/>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896386">
              <a:lnSpc>
                <a:spcPct val="90000"/>
              </a:lnSpc>
              <a:spcAft>
                <a:spcPts val="588"/>
              </a:spcAft>
              <a:defRPr/>
            </a:pPr>
            <a:r>
              <a:rPr lang="en-US" sz="4313" spc="-50" dirty="0">
                <a:solidFill>
                  <a:schemeClr val="tx1"/>
                </a:solidFill>
              </a:rPr>
              <a:t>Azure API Management
</a:t>
            </a:r>
            <a:endParaRPr kumimoji="0" lang="en-US" sz="4313"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sp>
        <p:nvSpPr>
          <p:cNvPr id="3" name="Text Placeholder 11">
            <a:extLst>
              <a:ext uri="{FF2B5EF4-FFF2-40B4-BE49-F238E27FC236}">
                <a16:creationId xmlns:a16="http://schemas.microsoft.com/office/drawing/2014/main" id="{4BDDDEA2-99E9-409E-A0CD-8B446DFC7D05}"/>
              </a:ext>
            </a:extLst>
          </p:cNvPr>
          <p:cNvSpPr txBox="1">
            <a:spLocks/>
          </p:cNvSpPr>
          <p:nvPr/>
        </p:nvSpPr>
        <p:spPr>
          <a:xfrm>
            <a:off x="805543" y="3729603"/>
            <a:ext cx="5290457" cy="2184814"/>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lvl="0" indent="-224097" defTabSz="896386">
              <a:lnSpc>
                <a:spcPct val="90000"/>
              </a:lnSpc>
              <a:buFont typeface="Arial" panose="020B0604020202020204" pitchFamily="34" charset="0"/>
              <a:buChar char="•"/>
              <a:defRPr/>
            </a:pPr>
            <a:r>
              <a:rPr lang="en-US" altLang="zh-CN" sz="1800" dirty="0">
                <a:solidFill>
                  <a:schemeClr val="tx1"/>
                </a:solidFill>
                <a:latin typeface="Segoe UI"/>
              </a:rPr>
              <a:t>Manage APIs across cloud and on-premises
Help protect resources
Accelerate your business
Improve API ease of use
Convert an existing service</a:t>
            </a:r>
            <a:endPar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4" name="Graphic 3">
            <a:extLst>
              <a:ext uri="{FF2B5EF4-FFF2-40B4-BE49-F238E27FC236}">
                <a16:creationId xmlns:a16="http://schemas.microsoft.com/office/drawing/2014/main" id="{20C5F88D-1155-480F-92A7-BB9C4E5A7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5810" y="2059266"/>
            <a:ext cx="3854627" cy="3340675"/>
          </a:xfrm>
          <a:prstGeom prst="rect">
            <a:avLst/>
          </a:prstGeom>
        </p:spPr>
      </p:pic>
      <p:sp>
        <p:nvSpPr>
          <p:cNvPr id="6" name="TextBox 5">
            <a:extLst>
              <a:ext uri="{FF2B5EF4-FFF2-40B4-BE49-F238E27FC236}">
                <a16:creationId xmlns:a16="http://schemas.microsoft.com/office/drawing/2014/main" id="{E3F8DA89-9818-4ABA-2861-97CFE243FBFE}"/>
              </a:ext>
            </a:extLst>
          </p:cNvPr>
          <p:cNvSpPr txBox="1"/>
          <p:nvPr/>
        </p:nvSpPr>
        <p:spPr>
          <a:xfrm>
            <a:off x="801099" y="2634846"/>
            <a:ext cx="5895402" cy="923330"/>
          </a:xfrm>
          <a:prstGeom prst="rect">
            <a:avLst/>
          </a:prstGeom>
          <a:noFill/>
        </p:spPr>
        <p:txBody>
          <a:bodyPr wrap="square">
            <a:spAutoFit/>
          </a:bodyPr>
          <a:lstStyle/>
          <a:p>
            <a:pPr marL="4459" lvl="0" defTabSz="896386">
              <a:lnSpc>
                <a:spcPct val="90000"/>
              </a:lnSpc>
              <a:defRPr/>
            </a:pPr>
            <a:r>
              <a:rPr lang="en-US" altLang="zh-CN" sz="2000" dirty="0">
                <a:latin typeface="Segoe UI Semilight"/>
              </a:rPr>
              <a:t>Securely publish APIs to connect and manage back-end systems running anywhere
</a:t>
            </a:r>
            <a:endParaRPr kumimoji="0" lang="en-US" altLang="zh-CN" sz="20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21893053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a 3-apart flow chart showing the relationship between the &quot;app developers&quot; icon and the &quot;developer portal&quot; icon connecting to the &quot;API management plane&quot; and its relationship to the &quot;API providers&quot;. The &quot;API Management plane&quot; links to &quot;gateway&quot; icon, which links to &quot;apps on devices&quot; on one side and the &quot;Backend API's&quot; on the other.">
            <a:extLst>
              <a:ext uri="{FF2B5EF4-FFF2-40B4-BE49-F238E27FC236}">
                <a16:creationId xmlns:a16="http://schemas.microsoft.com/office/drawing/2014/main" id="{AD3F47B8-4AD3-E807-F672-F14DCCB9909C}"/>
              </a:ext>
            </a:extLst>
          </p:cNvPr>
          <p:cNvSpPr/>
          <p:nvPr/>
        </p:nvSpPr>
        <p:spPr bwMode="auto">
          <a:xfrm rot="16200000">
            <a:off x="3170936" y="1268436"/>
            <a:ext cx="4365174" cy="4463148"/>
          </a:xfrm>
          <a:prstGeom prst="rect">
            <a:avLst/>
          </a:prstGeom>
          <a:solidFill>
            <a:schemeClr val="bg1"/>
          </a:solidFill>
          <a:ln>
            <a:solidFill>
              <a:srgbClr val="0070C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 name="Rectangle 102">
            <a:extLst>
              <a:ext uri="{FF2B5EF4-FFF2-40B4-BE49-F238E27FC236}">
                <a16:creationId xmlns:a16="http://schemas.microsoft.com/office/drawing/2014/main" id="{DD636D0A-3387-B75A-D9D8-C7D32F45B07E}"/>
              </a:ext>
              <a:ext uri="{C183D7F6-B498-43B3-948B-1728B52AA6E4}">
                <adec:decorative xmlns:adec="http://schemas.microsoft.com/office/drawing/2017/decorative" val="1"/>
              </a:ext>
            </a:extLst>
          </p:cNvPr>
          <p:cNvSpPr/>
          <p:nvPr/>
        </p:nvSpPr>
        <p:spPr bwMode="auto">
          <a:xfrm>
            <a:off x="7401943" y="1311156"/>
            <a:ext cx="178435" cy="3950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Rectangle 14" descr="This is a house icon and the word 'developer portal'. It is linked to the left by 'App Developers&quot; and to the right by &quot;API Management plane&quot; icons.&#10;">
            <a:extLst>
              <a:ext uri="{FF2B5EF4-FFF2-40B4-BE49-F238E27FC236}">
                <a16:creationId xmlns:a16="http://schemas.microsoft.com/office/drawing/2014/main" id="{03F2BA25-4CA8-128C-5157-53A20F62BC3A}"/>
              </a:ext>
            </a:extLst>
          </p:cNvPr>
          <p:cNvSpPr>
            <a:spLocks noChangeAspect="1"/>
          </p:cNvSpPr>
          <p:nvPr/>
        </p:nvSpPr>
        <p:spPr bwMode="auto">
          <a:xfrm>
            <a:off x="3461355" y="1712863"/>
            <a:ext cx="1645920" cy="16459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6" name="TextBox 15">
            <a:extLst>
              <a:ext uri="{FF2B5EF4-FFF2-40B4-BE49-F238E27FC236}">
                <a16:creationId xmlns:a16="http://schemas.microsoft.com/office/drawing/2014/main" id="{4DA5D966-61C3-0E98-24D2-6903D8B2CF84}"/>
              </a:ext>
            </a:extLst>
          </p:cNvPr>
          <p:cNvSpPr txBox="1"/>
          <p:nvPr/>
        </p:nvSpPr>
        <p:spPr>
          <a:xfrm flipH="1">
            <a:off x="3478980" y="2928799"/>
            <a:ext cx="1645920" cy="663258"/>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Light" panose="020B0502040204020203" pitchFamily="34" charset="0"/>
                <a:cs typeface="Segoe UI Light" panose="020B0502040204020203" pitchFamily="34" charset="0"/>
              </a:rPr>
              <a:t>User plane
</a:t>
            </a:r>
            <a:endParaRPr kumimoji="0" lang="en-US" altLang="zh-CN"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7" name="Group 20" descr="Icon of an open door titled &quot;Gateway&quot;. This icon connects on the left to &quot;Apps on Devices&quot; and to the right to &quot;Backend APIs&quot;">
            <a:extLst>
              <a:ext uri="{FF2B5EF4-FFF2-40B4-BE49-F238E27FC236}">
                <a16:creationId xmlns:a16="http://schemas.microsoft.com/office/drawing/2014/main" id="{E6294D46-DAF9-8E37-C344-97802328A618}"/>
              </a:ext>
            </a:extLst>
          </p:cNvPr>
          <p:cNvGrpSpPr>
            <a:grpSpLocks noChangeAspect="1"/>
          </p:cNvGrpSpPr>
          <p:nvPr/>
        </p:nvGrpSpPr>
        <p:grpSpPr>
          <a:xfrm>
            <a:off x="5446079" y="3671310"/>
            <a:ext cx="1645922" cy="1870266"/>
            <a:chOff x="1429847" y="4901582"/>
            <a:chExt cx="1097281" cy="1246844"/>
          </a:xfrm>
        </p:grpSpPr>
        <p:sp>
          <p:nvSpPr>
            <p:cNvPr id="8" name="Rectangle 11">
              <a:extLst>
                <a:ext uri="{FF2B5EF4-FFF2-40B4-BE49-F238E27FC236}">
                  <a16:creationId xmlns:a16="http://schemas.microsoft.com/office/drawing/2014/main" id="{4BB5340A-269D-D6C8-33B0-41D7C49CBC74}"/>
                </a:ext>
              </a:extLst>
            </p:cNvPr>
            <p:cNvSpPr/>
            <p:nvPr/>
          </p:nvSpPr>
          <p:spPr bwMode="auto">
            <a:xfrm>
              <a:off x="1429848" y="4901582"/>
              <a:ext cx="1097280" cy="109728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 name="TextBox 13">
              <a:extLst>
                <a:ext uri="{FF2B5EF4-FFF2-40B4-BE49-F238E27FC236}">
                  <a16:creationId xmlns:a16="http://schemas.microsoft.com/office/drawing/2014/main" id="{DAE239D4-C84D-14B7-F024-D0DAB7C8C7BD}"/>
                </a:ext>
              </a:extLst>
            </p:cNvPr>
            <p:cNvSpPr txBox="1"/>
            <p:nvPr/>
          </p:nvSpPr>
          <p:spPr>
            <a:xfrm flipH="1">
              <a:off x="1429847" y="5706254"/>
              <a:ext cx="1097280" cy="442172"/>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Light" panose="020B0502040204020203" pitchFamily="34" charset="0"/>
                  <a:cs typeface="Segoe UI Light" panose="020B0502040204020203" pitchFamily="34" charset="0"/>
                </a:rPr>
                <a:t>Data plane
</a:t>
              </a:r>
              <a:endParaRPr kumimoji="0" lang="en-US" altLang="zh-CN" sz="105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endParaRPr>
            </a:p>
          </p:txBody>
        </p:sp>
      </p:grpSp>
      <p:grpSp>
        <p:nvGrpSpPr>
          <p:cNvPr id="10" name="Group 27" descr="Icon of tools labeled &quot;API Management Plane&quot;. This icon links on the left to the &quot;developer portal&quot; and on the right to the &quot;API providers&quot;">
            <a:extLst>
              <a:ext uri="{FF2B5EF4-FFF2-40B4-BE49-F238E27FC236}">
                <a16:creationId xmlns:a16="http://schemas.microsoft.com/office/drawing/2014/main" id="{AE338635-F396-775B-1CAA-09A3E368D58E}"/>
              </a:ext>
            </a:extLst>
          </p:cNvPr>
          <p:cNvGrpSpPr/>
          <p:nvPr/>
        </p:nvGrpSpPr>
        <p:grpSpPr>
          <a:xfrm>
            <a:off x="5431903" y="1636709"/>
            <a:ext cx="1645920" cy="1718288"/>
            <a:chOff x="8532222" y="1202305"/>
            <a:chExt cx="1645920" cy="1718288"/>
          </a:xfrm>
        </p:grpSpPr>
        <p:sp>
          <p:nvSpPr>
            <p:cNvPr id="11" name="Oval 21">
              <a:extLst>
                <a:ext uri="{FF2B5EF4-FFF2-40B4-BE49-F238E27FC236}">
                  <a16:creationId xmlns:a16="http://schemas.microsoft.com/office/drawing/2014/main" id="{720C7E3B-C14A-873F-E3B2-9B4C95351122}"/>
                </a:ext>
              </a:extLst>
            </p:cNvPr>
            <p:cNvSpPr/>
            <p:nvPr/>
          </p:nvSpPr>
          <p:spPr bwMode="auto">
            <a:xfrm>
              <a:off x="8806543" y="1539949"/>
              <a:ext cx="1097280" cy="109728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 name="DeveloperTools_EC7A" title="Icon of a wrench and a screwdriver">
              <a:extLst>
                <a:ext uri="{FF2B5EF4-FFF2-40B4-BE49-F238E27FC236}">
                  <a16:creationId xmlns:a16="http://schemas.microsoft.com/office/drawing/2014/main" id="{EED62953-12DA-932E-780B-08C79E735EB5}"/>
                </a:ext>
              </a:extLst>
            </p:cNvPr>
            <p:cNvSpPr>
              <a:spLocks noChangeAspect="1" noEditPoints="1"/>
            </p:cNvSpPr>
            <p:nvPr/>
          </p:nvSpPr>
          <p:spPr bwMode="auto">
            <a:xfrm>
              <a:off x="9239117" y="1746441"/>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 name="TextBox 23">
              <a:extLst>
                <a:ext uri="{FF2B5EF4-FFF2-40B4-BE49-F238E27FC236}">
                  <a16:creationId xmlns:a16="http://schemas.microsoft.com/office/drawing/2014/main" id="{48889EE0-C2C2-2526-0709-F4BAABDC5464}"/>
                </a:ext>
              </a:extLst>
            </p:cNvPr>
            <p:cNvSpPr txBox="1"/>
            <p:nvPr/>
          </p:nvSpPr>
          <p:spPr>
            <a:xfrm flipH="1">
              <a:off x="8760822" y="2100336"/>
              <a:ext cx="1188720" cy="808683"/>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Light" panose="020B0502040204020203" pitchFamily="34" charset="0"/>
                  <a:cs typeface="Segoe UI Light" panose="020B0502040204020203" pitchFamily="34" charset="0"/>
                </a:rPr>
                <a:t>Management plane
</a:t>
              </a:r>
              <a:endParaRPr kumimoji="0" lang="en-US" altLang="zh-CN" sz="105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endParaRPr>
            </a:p>
          </p:txBody>
        </p:sp>
        <p:sp>
          <p:nvSpPr>
            <p:cNvPr id="14" name="Oval 24">
              <a:extLst>
                <a:ext uri="{FF2B5EF4-FFF2-40B4-BE49-F238E27FC236}">
                  <a16:creationId xmlns:a16="http://schemas.microsoft.com/office/drawing/2014/main" id="{336D68CF-C144-25AA-A579-A5FD615A49C7}"/>
                </a:ext>
              </a:extLst>
            </p:cNvPr>
            <p:cNvSpPr>
              <a:spLocks noChangeAspect="1"/>
            </p:cNvSpPr>
            <p:nvPr/>
          </p:nvSpPr>
          <p:spPr bwMode="auto">
            <a:xfrm>
              <a:off x="8532222" y="1274673"/>
              <a:ext cx="1645920" cy="164592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 name="TextBox 25">
              <a:extLst>
                <a:ext uri="{FF2B5EF4-FFF2-40B4-BE49-F238E27FC236}">
                  <a16:creationId xmlns:a16="http://schemas.microsoft.com/office/drawing/2014/main" id="{FF662C8A-5745-BD05-4D5B-B1F8D724D2BA}"/>
                </a:ext>
              </a:extLst>
            </p:cNvPr>
            <p:cNvSpPr txBox="1"/>
            <p:nvPr/>
          </p:nvSpPr>
          <p:spPr>
            <a:xfrm flipH="1">
              <a:off x="8760822" y="1202305"/>
              <a:ext cx="11887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API</a:t>
              </a:r>
            </a:p>
          </p:txBody>
        </p:sp>
      </p:grpSp>
      <p:sp>
        <p:nvSpPr>
          <p:cNvPr id="16" name="door" title="Icon of an open doorway">
            <a:extLst>
              <a:ext uri="{FF2B5EF4-FFF2-40B4-BE49-F238E27FC236}">
                <a16:creationId xmlns:a16="http://schemas.microsoft.com/office/drawing/2014/main" id="{E75FFE85-C01E-E231-2850-FEB5CE7FB532}"/>
              </a:ext>
            </a:extLst>
          </p:cNvPr>
          <p:cNvSpPr>
            <a:spLocks noChangeAspect="1" noEditPoints="1"/>
          </p:cNvSpPr>
          <p:nvPr/>
        </p:nvSpPr>
        <p:spPr bwMode="auto">
          <a:xfrm>
            <a:off x="6106180" y="4358040"/>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7" name="Straight Connector 32" descr="line connecting &quot;developer portal&quot; and &quot;API management plane&quot;">
            <a:extLst>
              <a:ext uri="{FF2B5EF4-FFF2-40B4-BE49-F238E27FC236}">
                <a16:creationId xmlns:a16="http://schemas.microsoft.com/office/drawing/2014/main" id="{267CEF81-FB39-11D4-893C-2AC101DB5B41}"/>
              </a:ext>
            </a:extLst>
          </p:cNvPr>
          <p:cNvCxnSpPr>
            <a:cxnSpLocks/>
          </p:cNvCxnSpPr>
          <p:nvPr/>
        </p:nvCxnSpPr>
        <p:spPr>
          <a:xfrm>
            <a:off x="5146692" y="2495853"/>
            <a:ext cx="22860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34" descr="line connecting &quot;API Management Plane&quot; to the &quot;Gateway&quot;">
            <a:extLst>
              <a:ext uri="{FF2B5EF4-FFF2-40B4-BE49-F238E27FC236}">
                <a16:creationId xmlns:a16="http://schemas.microsoft.com/office/drawing/2014/main" id="{C0E21C79-CD83-C7E7-E33B-4F4304B7A0AF}"/>
              </a:ext>
            </a:extLst>
          </p:cNvPr>
          <p:cNvCxnSpPr>
            <a:cxnSpLocks/>
          </p:cNvCxnSpPr>
          <p:nvPr/>
        </p:nvCxnSpPr>
        <p:spPr>
          <a:xfrm>
            <a:off x="6269039" y="3392585"/>
            <a:ext cx="0" cy="22860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31">
            <a:extLst>
              <a:ext uri="{FF2B5EF4-FFF2-40B4-BE49-F238E27FC236}">
                <a16:creationId xmlns:a16="http://schemas.microsoft.com/office/drawing/2014/main" id="{7E4C0FDA-4162-F83B-5B2F-2FD9C1D9AFBB}"/>
              </a:ext>
            </a:extLst>
          </p:cNvPr>
          <p:cNvGrpSpPr/>
          <p:nvPr/>
        </p:nvGrpSpPr>
        <p:grpSpPr>
          <a:xfrm>
            <a:off x="1496456" y="3946310"/>
            <a:ext cx="3857066" cy="1786418"/>
            <a:chOff x="1496456" y="4053318"/>
            <a:chExt cx="3857066" cy="1786418"/>
          </a:xfrm>
        </p:grpSpPr>
        <p:grpSp>
          <p:nvGrpSpPr>
            <p:cNvPr id="20" name="Group 5" descr="Icons of a smart watch, house, car, and shopping cart with titled &quot;Apps on Devices&quot;">
              <a:extLst>
                <a:ext uri="{FF2B5EF4-FFF2-40B4-BE49-F238E27FC236}">
                  <a16:creationId xmlns:a16="http://schemas.microsoft.com/office/drawing/2014/main" id="{7857EE4B-7180-A1FA-1296-831D98AAD741}"/>
                </a:ext>
              </a:extLst>
            </p:cNvPr>
            <p:cNvGrpSpPr/>
            <p:nvPr/>
          </p:nvGrpSpPr>
          <p:grpSpPr>
            <a:xfrm>
              <a:off x="1496456" y="4053318"/>
              <a:ext cx="1219371" cy="1786418"/>
              <a:chOff x="1865811" y="4178000"/>
              <a:chExt cx="1219371" cy="1786418"/>
            </a:xfrm>
          </p:grpSpPr>
          <p:grpSp>
            <p:nvGrpSpPr>
              <p:cNvPr id="22" name="Group 3">
                <a:extLst>
                  <a:ext uri="{FF2B5EF4-FFF2-40B4-BE49-F238E27FC236}">
                    <a16:creationId xmlns:a16="http://schemas.microsoft.com/office/drawing/2014/main" id="{34F8BA7B-434A-1703-AB98-57694DC99D20}"/>
                  </a:ext>
                </a:extLst>
              </p:cNvPr>
              <p:cNvGrpSpPr/>
              <p:nvPr/>
            </p:nvGrpSpPr>
            <p:grpSpPr>
              <a:xfrm>
                <a:off x="1865811" y="4178000"/>
                <a:ext cx="645855" cy="554882"/>
                <a:chOff x="1865811" y="4148375"/>
                <a:chExt cx="645855" cy="554882"/>
              </a:xfrm>
            </p:grpSpPr>
            <p:sp>
              <p:nvSpPr>
                <p:cNvPr id="27" name="watch" title="Icon of a smart watch">
                  <a:extLst>
                    <a:ext uri="{FF2B5EF4-FFF2-40B4-BE49-F238E27FC236}">
                      <a16:creationId xmlns:a16="http://schemas.microsoft.com/office/drawing/2014/main" id="{1AFCF733-C36E-BE65-4047-0134D3E3B396}"/>
                    </a:ext>
                  </a:extLst>
                </p:cNvPr>
                <p:cNvSpPr>
                  <a:spLocks noChangeAspect="1" noEditPoints="1"/>
                </p:cNvSpPr>
                <p:nvPr/>
              </p:nvSpPr>
              <p:spPr bwMode="auto">
                <a:xfrm>
                  <a:off x="1865811" y="4148375"/>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8" name="UniversalApp_E8CC" title="Icon of a cellphone in front of a tablet">
                  <a:extLst>
                    <a:ext uri="{FF2B5EF4-FFF2-40B4-BE49-F238E27FC236}">
                      <a16:creationId xmlns:a16="http://schemas.microsoft.com/office/drawing/2014/main" id="{09EF4BA5-7154-7E2A-8BB6-847B6CCAF060}"/>
                    </a:ext>
                  </a:extLst>
                </p:cNvPr>
                <p:cNvSpPr>
                  <a:spLocks noChangeAspect="1" noEditPoints="1"/>
                </p:cNvSpPr>
                <p:nvPr/>
              </p:nvSpPr>
              <p:spPr bwMode="auto">
                <a:xfrm>
                  <a:off x="2013231" y="4337497"/>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sp>
            <p:nvSpPr>
              <p:cNvPr id="23" name="car_3" title="Icon of a car with signal lines on top">
                <a:extLst>
                  <a:ext uri="{FF2B5EF4-FFF2-40B4-BE49-F238E27FC236}">
                    <a16:creationId xmlns:a16="http://schemas.microsoft.com/office/drawing/2014/main" id="{6019B6AA-261C-D62C-00D4-0BECB25C384C}"/>
                  </a:ext>
                </a:extLst>
              </p:cNvPr>
              <p:cNvSpPr>
                <a:spLocks noChangeAspect="1" noEditPoints="1"/>
              </p:cNvSpPr>
              <p:nvPr/>
            </p:nvSpPr>
            <p:spPr bwMode="auto">
              <a:xfrm>
                <a:off x="1943295" y="4884845"/>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 name="house" title="Icon of a house">
                <a:extLst>
                  <a:ext uri="{FF2B5EF4-FFF2-40B4-BE49-F238E27FC236}">
                    <a16:creationId xmlns:a16="http://schemas.microsoft.com/office/drawing/2014/main" id="{F9ABC513-B37B-CA00-644A-BF7BC385D259}"/>
                  </a:ext>
                </a:extLst>
              </p:cNvPr>
              <p:cNvSpPr>
                <a:spLocks noChangeAspect="1" noEditPoints="1"/>
              </p:cNvSpPr>
              <p:nvPr/>
            </p:nvSpPr>
            <p:spPr bwMode="auto">
              <a:xfrm>
                <a:off x="2672871" y="4294594"/>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B8A6CEE0-061A-2794-7635-59FA67FB786C}"/>
                  </a:ext>
                </a:extLst>
              </p:cNvPr>
              <p:cNvSpPr>
                <a:spLocks noChangeAspect="1" noEditPoints="1"/>
              </p:cNvSpPr>
              <p:nvPr/>
            </p:nvSpPr>
            <p:spPr bwMode="auto">
              <a:xfrm>
                <a:off x="2641234" y="4869781"/>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6" name="TextBox 79">
                <a:extLst>
                  <a:ext uri="{FF2B5EF4-FFF2-40B4-BE49-F238E27FC236}">
                    <a16:creationId xmlns:a16="http://schemas.microsoft.com/office/drawing/2014/main" id="{CCE93400-913C-A608-D082-BB96D835E620}"/>
                  </a:ext>
                </a:extLst>
              </p:cNvPr>
              <p:cNvSpPr txBox="1"/>
              <p:nvPr/>
            </p:nvSpPr>
            <p:spPr>
              <a:xfrm>
                <a:off x="2030326" y="5456587"/>
                <a:ext cx="952185" cy="507831"/>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i="1"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lvl="0" defTabSz="914367">
                  <a:defRPr/>
                </a:pPr>
                <a:r>
                  <a:rPr lang="en-US" altLang="zh-CN" i="0">
                    <a:solidFill>
                      <a:schemeClr val="tx1"/>
                    </a:solidFill>
                    <a:latin typeface="Segoe UI"/>
                  </a:rPr>
                  <a:t>application
and equipment
</a:t>
                </a:r>
                <a:endParaRPr kumimoji="0" lang="en-US" altLang="zh-CN" sz="105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grpSp>
        <p:cxnSp>
          <p:nvCxnSpPr>
            <p:cNvPr id="21" name="Straight Connector 84" descr="straight line icon connecting &quot;Apps on Devices&quot; to &quot;Gateway&quot;">
              <a:extLst>
                <a:ext uri="{FF2B5EF4-FFF2-40B4-BE49-F238E27FC236}">
                  <a16:creationId xmlns:a16="http://schemas.microsoft.com/office/drawing/2014/main" id="{874A33DB-841F-9189-5C9C-F5E737238883}"/>
                </a:ext>
              </a:extLst>
            </p:cNvPr>
            <p:cNvCxnSpPr>
              <a:cxnSpLocks/>
            </p:cNvCxnSpPr>
            <p:nvPr/>
          </p:nvCxnSpPr>
          <p:spPr>
            <a:xfrm>
              <a:off x="2884642" y="4649379"/>
              <a:ext cx="24688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Title 89">
            <a:extLst>
              <a:ext uri="{FF2B5EF4-FFF2-40B4-BE49-F238E27FC236}">
                <a16:creationId xmlns:a16="http://schemas.microsoft.com/office/drawing/2014/main" id="{0240D009-EE89-D311-60A4-5FC88DA007B5}"/>
              </a:ext>
            </a:extLst>
          </p:cNvPr>
          <p:cNvSpPr txBox="1">
            <a:spLocks/>
          </p:cNvSpPr>
          <p:nvPr/>
        </p:nvSpPr>
        <p:spPr>
          <a:xfrm>
            <a:off x="0" y="422275"/>
            <a:ext cx="11017250" cy="4921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latin typeface="Segoe UI" panose="020B0502040204020203" pitchFamily="34" charset="0"/>
                <a:ea typeface="微软雅黑" panose="020B0503020204020204" pitchFamily="34" charset="-122"/>
              </a:rPr>
              <a:t>Azure API </a:t>
            </a:r>
            <a:r>
              <a:rPr lang="en-US" altLang="zh-CN" dirty="0">
                <a:latin typeface="Segoe UI" panose="020B0502040204020203" pitchFamily="34" charset="0"/>
                <a:ea typeface="微软雅黑" panose="020B0503020204020204" pitchFamily="34" charset="-122"/>
              </a:rPr>
              <a:t>manage</a:t>
            </a:r>
            <a:endParaRPr lang="zh-CN" altLang="en-US" dirty="0">
              <a:latin typeface="Segoe UI" panose="020B0502040204020203" pitchFamily="34" charset="0"/>
              <a:ea typeface="微软雅黑" panose="020B0503020204020204" pitchFamily="34" charset="-122"/>
            </a:endParaRPr>
          </a:p>
        </p:txBody>
      </p:sp>
      <p:sp>
        <p:nvSpPr>
          <p:cNvPr id="30" name="Browser_2" title="Icon of a browser window with a home symbol inside">
            <a:extLst>
              <a:ext uri="{FF2B5EF4-FFF2-40B4-BE49-F238E27FC236}">
                <a16:creationId xmlns:a16="http://schemas.microsoft.com/office/drawing/2014/main" id="{63D7DC90-4C9F-34A8-F3C3-2599676935DE}"/>
              </a:ext>
            </a:extLst>
          </p:cNvPr>
          <p:cNvSpPr>
            <a:spLocks noChangeAspect="1" noEditPoints="1"/>
          </p:cNvSpPr>
          <p:nvPr/>
        </p:nvSpPr>
        <p:spPr bwMode="auto">
          <a:xfrm>
            <a:off x="4073433" y="2333050"/>
            <a:ext cx="421763" cy="35857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1"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26320842-F297-BB4E-6A24-2A7D09573708}"/>
              </a:ext>
            </a:extLst>
          </p:cNvPr>
          <p:cNvSpPr/>
          <p:nvPr/>
        </p:nvSpPr>
        <p:spPr bwMode="auto">
          <a:xfrm>
            <a:off x="7253229" y="1034360"/>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32" name="Group 29">
            <a:extLst>
              <a:ext uri="{FF2B5EF4-FFF2-40B4-BE49-F238E27FC236}">
                <a16:creationId xmlns:a16="http://schemas.microsoft.com/office/drawing/2014/main" id="{7583A7A8-D8C4-F1D1-3BB3-08449C2BEB90}"/>
              </a:ext>
            </a:extLst>
          </p:cNvPr>
          <p:cNvGrpSpPr/>
          <p:nvPr/>
        </p:nvGrpSpPr>
        <p:grpSpPr>
          <a:xfrm>
            <a:off x="6931462" y="1921122"/>
            <a:ext cx="4953517" cy="1269310"/>
            <a:chOff x="6931462" y="2028130"/>
            <a:chExt cx="4953517" cy="1269310"/>
          </a:xfrm>
        </p:grpSpPr>
        <p:grpSp>
          <p:nvGrpSpPr>
            <p:cNvPr id="33" name="Group 49" descr="Icon of multiple people with the words &quot;API providers&quot; and the following text listed vertically:&#10;abstract, version, secure and protect, monitor and measure, publish and monetize">
              <a:extLst>
                <a:ext uri="{FF2B5EF4-FFF2-40B4-BE49-F238E27FC236}">
                  <a16:creationId xmlns:a16="http://schemas.microsoft.com/office/drawing/2014/main" id="{DE616CB0-4A8B-B295-FF01-88B24CD4110D}"/>
                </a:ext>
              </a:extLst>
            </p:cNvPr>
            <p:cNvGrpSpPr/>
            <p:nvPr/>
          </p:nvGrpSpPr>
          <p:grpSpPr>
            <a:xfrm>
              <a:off x="8868972" y="2028130"/>
              <a:ext cx="3016007" cy="1267525"/>
              <a:chOff x="9499752" y="2119690"/>
              <a:chExt cx="3016007" cy="1267525"/>
            </a:xfrm>
          </p:grpSpPr>
          <p:sp>
            <p:nvSpPr>
              <p:cNvPr id="39" name="TextBox 40">
                <a:extLst>
                  <a:ext uri="{FF2B5EF4-FFF2-40B4-BE49-F238E27FC236}">
                    <a16:creationId xmlns:a16="http://schemas.microsoft.com/office/drawing/2014/main" id="{D528720D-7134-EF5B-8E63-C5BB65EC12D1}"/>
                  </a:ext>
                </a:extLst>
              </p:cNvPr>
              <p:cNvSpPr txBox="1"/>
              <p:nvPr/>
            </p:nvSpPr>
            <p:spPr>
              <a:xfrm>
                <a:off x="10598439" y="2119690"/>
                <a:ext cx="1917320" cy="1107996"/>
              </a:xfrm>
              <a:prstGeom prst="rect">
                <a:avLst/>
              </a:prstGeom>
              <a:noFill/>
              <a:ln>
                <a:noFill/>
              </a:ln>
            </p:spPr>
            <p:txBody>
              <a:bodyPr wrap="none" lIns="0" tIns="0" rIns="0" bIns="0" rtlCol="0" anchor="ctr">
                <a:spAutoFit/>
              </a:bodyPr>
              <a:lstStyle/>
              <a:p>
                <a:pPr lvl="0" defTabSz="914367">
                  <a:defRPr/>
                </a:pPr>
                <a:r>
                  <a:rPr lang="en-US" altLang="zh-CN" sz="1200">
                    <a:latin typeface="Segoe UI Light" panose="020B0502040204020203" pitchFamily="34" charset="0"/>
                    <a:cs typeface="Segoe UI Light" panose="020B0502040204020203" pitchFamily="34" charset="0"/>
                  </a:rPr>
                  <a:t>Abstraction and decoupling
Security &amp; Protection
Revisions and versions
Monitoring and measurement
Publish and monetize
</a:t>
                </a:r>
                <a:endParaRPr kumimoji="0" lang="en-US" altLang="zh-CN"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endParaRPr>
              </a:p>
            </p:txBody>
          </p:sp>
          <p:grpSp>
            <p:nvGrpSpPr>
              <p:cNvPr id="40" name="Group 41">
                <a:extLst>
                  <a:ext uri="{FF2B5EF4-FFF2-40B4-BE49-F238E27FC236}">
                    <a16:creationId xmlns:a16="http://schemas.microsoft.com/office/drawing/2014/main" id="{17CB2256-B05D-AB6F-B2DF-13D70D120A3D}"/>
                  </a:ext>
                </a:extLst>
              </p:cNvPr>
              <p:cNvGrpSpPr/>
              <p:nvPr/>
            </p:nvGrpSpPr>
            <p:grpSpPr>
              <a:xfrm>
                <a:off x="9499752" y="2345143"/>
                <a:ext cx="442750" cy="1042072"/>
                <a:chOff x="8849669" y="3599571"/>
                <a:chExt cx="442750" cy="1042072"/>
              </a:xfrm>
            </p:grpSpPr>
            <p:sp>
              <p:nvSpPr>
                <p:cNvPr id="42" name="people_12" title="Icon of three people">
                  <a:extLst>
                    <a:ext uri="{FF2B5EF4-FFF2-40B4-BE49-F238E27FC236}">
                      <a16:creationId xmlns:a16="http://schemas.microsoft.com/office/drawing/2014/main" id="{FFA946AB-5D1D-1423-2652-3EE02C6EE59C}"/>
                    </a:ext>
                  </a:extLst>
                </p:cNvPr>
                <p:cNvSpPr>
                  <a:spLocks noChangeAspect="1" noEditPoints="1"/>
                </p:cNvSpPr>
                <p:nvPr/>
              </p:nvSpPr>
              <p:spPr bwMode="auto">
                <a:xfrm>
                  <a:off x="8849669" y="359957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TextBox 43">
                  <a:extLst>
                    <a:ext uri="{FF2B5EF4-FFF2-40B4-BE49-F238E27FC236}">
                      <a16:creationId xmlns:a16="http://schemas.microsoft.com/office/drawing/2014/main" id="{C0A504CA-B106-670D-1994-32E79CF6C48D}"/>
                    </a:ext>
                  </a:extLst>
                </p:cNvPr>
                <p:cNvSpPr txBox="1"/>
                <p:nvPr/>
              </p:nvSpPr>
              <p:spPr>
                <a:xfrm>
                  <a:off x="8867623" y="4133812"/>
                  <a:ext cx="424796" cy="507831"/>
                </a:xfrm>
                <a:prstGeom prst="rect">
                  <a:avLst/>
                </a:prstGeom>
                <a:noFill/>
              </p:spPr>
              <p:txBody>
                <a:bodyPr wrap="none" lIns="0" tIns="0" rIns="0" bIns="0" rtlCol="0">
                  <a:spAutoFit/>
                </a:bodyPr>
                <a:lstStyle/>
                <a:p>
                  <a:pPr lvl="0" algn="ctr" defTabSz="914367">
                    <a:defRPr/>
                  </a:pPr>
                  <a:r>
                    <a:rPr lang="en-US" sz="1100">
                      <a:latin typeface="Segoe UI Semilight" panose="020B0402040204020203" pitchFamily="34" charset="0"/>
                      <a:cs typeface="Segoe UI Semilight" panose="020B0402040204020203" pitchFamily="34" charset="0"/>
                    </a:rPr>
                    <a:t>API
vendor
</a:t>
                  </a:r>
                  <a:endParaRPr kumimoji="0" lang="en-US" altLang="zh-CN" sz="800" b="0" i="0" u="none" strike="noStrike" kern="1200" cap="none" spc="0" normalizeH="0" baseline="0" noProof="0" dirty="0">
                    <a:ln>
                      <a:noFill/>
                    </a:ln>
                    <a:effectLst/>
                    <a:uLnTx/>
                    <a:uFillTx/>
                    <a:latin typeface="Segoe UI"/>
                    <a:ea typeface="+mn-ea"/>
                    <a:cs typeface="+mn-cs"/>
                  </a:endParaRPr>
                </a:p>
              </p:txBody>
            </p:sp>
          </p:grpSp>
          <p:cxnSp>
            <p:nvCxnSpPr>
              <p:cNvPr id="41" name="Straight Connector 44">
                <a:extLst>
                  <a:ext uri="{FF2B5EF4-FFF2-40B4-BE49-F238E27FC236}">
                    <a16:creationId xmlns:a16="http://schemas.microsoft.com/office/drawing/2014/main" id="{3D2904F5-7160-F7D1-CC78-E2CD4E9445AE}"/>
                  </a:ext>
                </a:extLst>
              </p:cNvPr>
              <p:cNvCxnSpPr/>
              <p:nvPr/>
            </p:nvCxnSpPr>
            <p:spPr>
              <a:xfrm>
                <a:off x="10374819" y="2176739"/>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4" name="Straight Connector 46">
              <a:extLst>
                <a:ext uri="{FF2B5EF4-FFF2-40B4-BE49-F238E27FC236}">
                  <a16:creationId xmlns:a16="http://schemas.microsoft.com/office/drawing/2014/main" id="{1193BAEA-92C3-AC95-3BA8-77D84817E76D}"/>
                </a:ext>
                <a:ext uri="{C183D7F6-B498-43B3-948B-1728B52AA6E4}">
                  <adec:decorative xmlns:adec="http://schemas.microsoft.com/office/drawing/2017/decorative" val="1"/>
                </a:ext>
              </a:extLst>
            </p:cNvPr>
            <p:cNvCxnSpPr>
              <a:cxnSpLocks/>
            </p:cNvCxnSpPr>
            <p:nvPr/>
          </p:nvCxnSpPr>
          <p:spPr>
            <a:xfrm>
              <a:off x="6931462" y="2047470"/>
              <a:ext cx="10972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47">
              <a:extLst>
                <a:ext uri="{FF2B5EF4-FFF2-40B4-BE49-F238E27FC236}">
                  <a16:creationId xmlns:a16="http://schemas.microsoft.com/office/drawing/2014/main" id="{8CD03415-10EB-DBB3-B93E-47435DB62572}"/>
                </a:ext>
                <a:ext uri="{C183D7F6-B498-43B3-948B-1728B52AA6E4}">
                  <adec:decorative xmlns:adec="http://schemas.microsoft.com/office/drawing/2017/decorative" val="1"/>
                </a:ext>
              </a:extLst>
            </p:cNvPr>
            <p:cNvCxnSpPr>
              <a:cxnSpLocks/>
            </p:cNvCxnSpPr>
            <p:nvPr/>
          </p:nvCxnSpPr>
          <p:spPr>
            <a:xfrm>
              <a:off x="7125278" y="2466186"/>
              <a:ext cx="8686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48">
              <a:extLst>
                <a:ext uri="{FF2B5EF4-FFF2-40B4-BE49-F238E27FC236}">
                  <a16:creationId xmlns:a16="http://schemas.microsoft.com/office/drawing/2014/main" id="{73EFC110-93A6-120C-C95C-B7957EE1F864}"/>
                </a:ext>
                <a:ext uri="{C183D7F6-B498-43B3-948B-1728B52AA6E4}">
                  <adec:decorative xmlns:adec="http://schemas.microsoft.com/office/drawing/2017/decorative" val="1"/>
                </a:ext>
              </a:extLst>
            </p:cNvPr>
            <p:cNvCxnSpPr>
              <a:cxnSpLocks/>
            </p:cNvCxnSpPr>
            <p:nvPr/>
          </p:nvCxnSpPr>
          <p:spPr>
            <a:xfrm>
              <a:off x="6949402" y="3202168"/>
              <a:ext cx="103931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72">
              <a:extLst>
                <a:ext uri="{FF2B5EF4-FFF2-40B4-BE49-F238E27FC236}">
                  <a16:creationId xmlns:a16="http://schemas.microsoft.com/office/drawing/2014/main" id="{B2CD1B41-2341-A21E-25D1-2BB0D2BEABB5}"/>
                </a:ext>
                <a:ext uri="{C183D7F6-B498-43B3-948B-1728B52AA6E4}">
                  <adec:decorative xmlns:adec="http://schemas.microsoft.com/office/drawing/2017/decorative" val="1"/>
                </a:ext>
              </a:extLst>
            </p:cNvPr>
            <p:cNvCxnSpPr>
              <a:cxnSpLocks/>
            </p:cNvCxnSpPr>
            <p:nvPr/>
          </p:nvCxnSpPr>
          <p:spPr>
            <a:xfrm>
              <a:off x="7112292" y="2858630"/>
              <a:ext cx="87642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Freeform 21">
              <a:extLst>
                <a:ext uri="{FF2B5EF4-FFF2-40B4-BE49-F238E27FC236}">
                  <a16:creationId xmlns:a16="http://schemas.microsoft.com/office/drawing/2014/main" id="{2C76A147-61CC-9D5C-624F-6C6548D57825}"/>
                </a:ext>
              </a:extLst>
            </p:cNvPr>
            <p:cNvSpPr>
              <a:spLocks noChangeAspect="1" noEditPoints="1"/>
            </p:cNvSpPr>
            <p:nvPr/>
          </p:nvSpPr>
          <p:spPr bwMode="auto">
            <a:xfrm>
              <a:off x="8155341" y="3139934"/>
              <a:ext cx="158038" cy="157506"/>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4" name="TextBox 6">
            <a:extLst>
              <a:ext uri="{FF2B5EF4-FFF2-40B4-BE49-F238E27FC236}">
                <a16:creationId xmlns:a16="http://schemas.microsoft.com/office/drawing/2014/main" id="{DF5AFE10-EEDB-CFDD-E8AD-53033FDAE7C8}"/>
              </a:ext>
            </a:extLst>
          </p:cNvPr>
          <p:cNvSpPr txBox="1"/>
          <p:nvPr/>
        </p:nvSpPr>
        <p:spPr>
          <a:xfrm flipH="1">
            <a:off x="5431903" y="3677720"/>
            <a:ext cx="1645920" cy="663258"/>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Semibold"/>
              </a:rPr>
              <a:t>gateway
</a:t>
            </a:r>
            <a:endParaRPr kumimoji="0" lang="en-US" altLang="zh-CN" sz="1050" b="0" i="0" u="none" strike="noStrike" kern="1200" cap="none" spc="0" normalizeH="0" baseline="0" noProof="0" dirty="0">
              <a:ln>
                <a:noFill/>
              </a:ln>
              <a:effectLst/>
              <a:uLnTx/>
              <a:uFillTx/>
              <a:latin typeface="Segoe UI Semibold"/>
              <a:ea typeface="+mn-ea"/>
              <a:cs typeface="+mn-cs"/>
            </a:endParaRPr>
          </a:p>
        </p:txBody>
      </p:sp>
      <p:sp>
        <p:nvSpPr>
          <p:cNvPr id="45" name="TextBox 7">
            <a:extLst>
              <a:ext uri="{FF2B5EF4-FFF2-40B4-BE49-F238E27FC236}">
                <a16:creationId xmlns:a16="http://schemas.microsoft.com/office/drawing/2014/main" id="{F17DA4ED-3DFC-588D-4E22-408D7045D352}"/>
              </a:ext>
            </a:extLst>
          </p:cNvPr>
          <p:cNvSpPr txBox="1"/>
          <p:nvPr/>
        </p:nvSpPr>
        <p:spPr>
          <a:xfrm flipH="1">
            <a:off x="3468619" y="1714491"/>
            <a:ext cx="1645920" cy="663258"/>
          </a:xfrm>
          <a:prstGeom prst="rect">
            <a:avLst/>
          </a:prstGeom>
          <a:noFill/>
          <a:ln>
            <a:noFill/>
          </a:ln>
        </p:spPr>
        <p:txBody>
          <a:bodyPr wrap="square" lIns="182880" tIns="146304" rIns="182880" bIns="146304" rtlCol="0">
            <a:spAutoFit/>
          </a:bodyPr>
          <a:lstStyle/>
          <a:p>
            <a:pPr lvl="0" algn="ctr">
              <a:lnSpc>
                <a:spcPct val="90000"/>
              </a:lnSpc>
              <a:spcAft>
                <a:spcPts val="600"/>
              </a:spcAft>
              <a:defRPr/>
            </a:pPr>
            <a:r>
              <a:rPr lang="en-US" altLang="zh-CN" sz="1050">
                <a:latin typeface="Segoe UI Semibold"/>
              </a:rPr>
              <a:t>Developer portal
</a:t>
            </a:r>
            <a:endParaRPr kumimoji="0" lang="en-US" altLang="zh-CN" sz="1050" b="0" i="0" u="none" strike="noStrike" kern="1200" cap="none" spc="0" normalizeH="0" baseline="0" noProof="0" dirty="0">
              <a:ln>
                <a:noFill/>
              </a:ln>
              <a:effectLst/>
              <a:uLnTx/>
              <a:uFillTx/>
              <a:latin typeface="Segoe UI Semibold"/>
              <a:ea typeface="+mn-ea"/>
              <a:cs typeface="+mn-cs"/>
            </a:endParaRPr>
          </a:p>
        </p:txBody>
      </p:sp>
      <p:grpSp>
        <p:nvGrpSpPr>
          <p:cNvPr id="46" name="Group 33">
            <a:extLst>
              <a:ext uri="{FF2B5EF4-FFF2-40B4-BE49-F238E27FC236}">
                <a16:creationId xmlns:a16="http://schemas.microsoft.com/office/drawing/2014/main" id="{47585778-3B31-CC9D-E895-81E587E094AE}"/>
              </a:ext>
            </a:extLst>
          </p:cNvPr>
          <p:cNvGrpSpPr/>
          <p:nvPr/>
        </p:nvGrpSpPr>
        <p:grpSpPr>
          <a:xfrm>
            <a:off x="7176892" y="3657924"/>
            <a:ext cx="1529009" cy="2182188"/>
            <a:chOff x="7481686" y="3764932"/>
            <a:chExt cx="1529009" cy="2182188"/>
          </a:xfrm>
        </p:grpSpPr>
        <p:sp>
          <p:nvSpPr>
            <p:cNvPr id="47" name="Freeform 13" title="Icon of a cloud">
              <a:extLst>
                <a:ext uri="{FF2B5EF4-FFF2-40B4-BE49-F238E27FC236}">
                  <a16:creationId xmlns:a16="http://schemas.microsoft.com/office/drawing/2014/main" id="{E1597BB4-A453-4FDE-A452-6AFF8AFA8285}"/>
                </a:ext>
              </a:extLst>
            </p:cNvPr>
            <p:cNvSpPr>
              <a:spLocks noChangeAspect="1"/>
            </p:cNvSpPr>
            <p:nvPr/>
          </p:nvSpPr>
          <p:spPr bwMode="auto">
            <a:xfrm>
              <a:off x="8274563" y="509935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8" name="TextBox 80">
              <a:extLst>
                <a:ext uri="{FF2B5EF4-FFF2-40B4-BE49-F238E27FC236}">
                  <a16:creationId xmlns:a16="http://schemas.microsoft.com/office/drawing/2014/main" id="{FB36C16D-A85A-8114-28F5-93D0EB3B2355}"/>
                </a:ext>
              </a:extLst>
            </p:cNvPr>
            <p:cNvSpPr txBox="1"/>
            <p:nvPr/>
          </p:nvSpPr>
          <p:spPr>
            <a:xfrm>
              <a:off x="8169118" y="5608566"/>
              <a:ext cx="841577" cy="338554"/>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i="1"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lvl="0" defTabSz="914367">
                <a:defRPr/>
              </a:pPr>
              <a:r>
                <a:rPr lang="en-US" altLang="zh-CN" i="0">
                  <a:solidFill>
                    <a:schemeClr val="tx1"/>
                  </a:solidFill>
                  <a:latin typeface="Segoe UI"/>
                </a:rPr>
                <a:t>Microservices
</a:t>
              </a:r>
              <a:endParaRPr kumimoji="0" lang="en-US" altLang="zh-CN" sz="11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cxnSp>
          <p:nvCxnSpPr>
            <p:cNvPr id="49" name="Straight Connector 87" descr="straight line icon connecting &quot;gateway&quot; to &quot;Backend APIs&quot;">
              <a:extLst>
                <a:ext uri="{FF2B5EF4-FFF2-40B4-BE49-F238E27FC236}">
                  <a16:creationId xmlns:a16="http://schemas.microsoft.com/office/drawing/2014/main" id="{E7C283A8-9CC2-A3DE-CA9A-F989262752FF}"/>
                </a:ext>
              </a:extLst>
            </p:cNvPr>
            <p:cNvCxnSpPr>
              <a:cxnSpLocks/>
            </p:cNvCxnSpPr>
            <p:nvPr/>
          </p:nvCxnSpPr>
          <p:spPr>
            <a:xfrm>
              <a:off x="7481686" y="4649379"/>
              <a:ext cx="73152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EMI_E731" title="Icon of a tall rectangular building">
              <a:extLst>
                <a:ext uri="{FF2B5EF4-FFF2-40B4-BE49-F238E27FC236}">
                  <a16:creationId xmlns:a16="http://schemas.microsoft.com/office/drawing/2014/main" id="{A547285D-408D-29AD-5744-546CDF85F3A9}"/>
                </a:ext>
              </a:extLst>
            </p:cNvPr>
            <p:cNvSpPr>
              <a:spLocks noChangeAspect="1" noEditPoints="1"/>
            </p:cNvSpPr>
            <p:nvPr/>
          </p:nvSpPr>
          <p:spPr bwMode="auto">
            <a:xfrm>
              <a:off x="8398447" y="3764932"/>
              <a:ext cx="281414" cy="45720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51" name="Group 85">
            <a:extLst>
              <a:ext uri="{FF2B5EF4-FFF2-40B4-BE49-F238E27FC236}">
                <a16:creationId xmlns:a16="http://schemas.microsoft.com/office/drawing/2014/main" id="{DD29E36A-B680-0457-C033-90A579E6C329}"/>
              </a:ext>
            </a:extLst>
          </p:cNvPr>
          <p:cNvGrpSpPr/>
          <p:nvPr/>
        </p:nvGrpSpPr>
        <p:grpSpPr>
          <a:xfrm>
            <a:off x="643753" y="4283652"/>
            <a:ext cx="612348" cy="1184589"/>
            <a:chOff x="614624" y="4312070"/>
            <a:chExt cx="612348" cy="1184589"/>
          </a:xfrm>
        </p:grpSpPr>
        <p:sp>
          <p:nvSpPr>
            <p:cNvPr id="52" name="people_4" title="Icon of a person">
              <a:extLst>
                <a:ext uri="{FF2B5EF4-FFF2-40B4-BE49-F238E27FC236}">
                  <a16:creationId xmlns:a16="http://schemas.microsoft.com/office/drawing/2014/main" id="{175FF65F-F497-F016-AE17-9F20DB3D45EF}"/>
                </a:ext>
              </a:extLst>
            </p:cNvPr>
            <p:cNvSpPr>
              <a:spLocks noChangeAspect="1" noEditPoints="1"/>
            </p:cNvSpPr>
            <p:nvPr/>
          </p:nvSpPr>
          <p:spPr bwMode="auto">
            <a:xfrm>
              <a:off x="769892" y="431207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3" name="TextBox 45">
              <a:extLst>
                <a:ext uri="{FF2B5EF4-FFF2-40B4-BE49-F238E27FC236}">
                  <a16:creationId xmlns:a16="http://schemas.microsoft.com/office/drawing/2014/main" id="{C37F990B-3AAF-900E-971C-7C3C2481E340}"/>
                </a:ext>
              </a:extLst>
            </p:cNvPr>
            <p:cNvSpPr txBox="1"/>
            <p:nvPr/>
          </p:nvSpPr>
          <p:spPr>
            <a:xfrm>
              <a:off x="614624" y="4819551"/>
              <a:ext cx="612348" cy="677108"/>
            </a:xfrm>
            <a:prstGeom prst="rect">
              <a:avLst/>
            </a:prstGeom>
            <a:noFill/>
          </p:spPr>
          <p:txBody>
            <a:bodyPr wrap="none" lIns="0" tIns="0" rIns="0" bIns="0" rtlCol="0">
              <a:spAutoFit/>
            </a:bodyPr>
            <a:lstStyle/>
            <a:p>
              <a:pPr lvl="0" algn="ctr" defTabSz="914367">
                <a:defRPr/>
              </a:pPr>
              <a:r>
                <a:rPr lang="en-US" altLang="zh-CN" sz="1100"/>
                <a:t>employee
Partners
client
</a:t>
              </a:r>
              <a:endParaRPr kumimoji="0" lang="en-US" altLang="zh-CN" sz="800" b="0" i="0" u="none" strike="noStrike" kern="1200" cap="none" spc="0" normalizeH="0" baseline="0" noProof="0" dirty="0">
                <a:ln>
                  <a:noFill/>
                </a:ln>
                <a:effectLst/>
                <a:uLnTx/>
                <a:uFillTx/>
                <a:latin typeface="Segoe UI"/>
                <a:ea typeface="+mn-ea"/>
                <a:cs typeface="+mn-cs"/>
              </a:endParaRPr>
            </a:p>
          </p:txBody>
        </p:sp>
      </p:grpSp>
      <p:pic>
        <p:nvPicPr>
          <p:cNvPr id="54" name="Picture 39" descr="A picture containing text, clipart&#10;&#10;Description automatically generated">
            <a:extLst>
              <a:ext uri="{FF2B5EF4-FFF2-40B4-BE49-F238E27FC236}">
                <a16:creationId xmlns:a16="http://schemas.microsoft.com/office/drawing/2014/main" id="{0F8ECCFB-B3C0-3F74-B80A-EA0EEB98F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313" y="2936785"/>
            <a:ext cx="347472" cy="347472"/>
          </a:xfrm>
          <a:prstGeom prst="rect">
            <a:avLst/>
          </a:prstGeom>
        </p:spPr>
      </p:pic>
      <p:grpSp>
        <p:nvGrpSpPr>
          <p:cNvPr id="55" name="Group 2075">
            <a:extLst>
              <a:ext uri="{FF2B5EF4-FFF2-40B4-BE49-F238E27FC236}">
                <a16:creationId xmlns:a16="http://schemas.microsoft.com/office/drawing/2014/main" id="{CDE7CC33-EFD0-7471-6DA0-082BA22E4C57}"/>
              </a:ext>
            </a:extLst>
          </p:cNvPr>
          <p:cNvGrpSpPr/>
          <p:nvPr/>
        </p:nvGrpSpPr>
        <p:grpSpPr>
          <a:xfrm>
            <a:off x="1140803" y="3318481"/>
            <a:ext cx="1813278" cy="351475"/>
            <a:chOff x="1140803" y="3318481"/>
            <a:chExt cx="1813278" cy="351475"/>
          </a:xfrm>
        </p:grpSpPr>
        <p:pic>
          <p:nvPicPr>
            <p:cNvPr id="56" name="Graphic 78">
              <a:extLst>
                <a:ext uri="{FF2B5EF4-FFF2-40B4-BE49-F238E27FC236}">
                  <a16:creationId xmlns:a16="http://schemas.microsoft.com/office/drawing/2014/main" id="{BCB2C556-B972-C462-D97A-E4AA647A1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7208" y="3318927"/>
              <a:ext cx="347472" cy="347472"/>
            </a:xfrm>
            <a:prstGeom prst="rect">
              <a:avLst/>
            </a:prstGeom>
          </p:spPr>
        </p:pic>
        <p:pic>
          <p:nvPicPr>
            <p:cNvPr id="57" name="Graphic 105">
              <a:extLst>
                <a:ext uri="{FF2B5EF4-FFF2-40B4-BE49-F238E27FC236}">
                  <a16:creationId xmlns:a16="http://schemas.microsoft.com/office/drawing/2014/main" id="{C3049973-821D-A21B-EAEA-32DEBE4667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06609" y="3320110"/>
              <a:ext cx="347472" cy="347472"/>
            </a:xfrm>
            <a:prstGeom prst="rect">
              <a:avLst/>
            </a:prstGeom>
          </p:spPr>
        </p:pic>
        <p:pic>
          <p:nvPicPr>
            <p:cNvPr id="58" name="Picture 106" descr="A picture containing text, clipart&#10;&#10;Description automatically generated">
              <a:extLst>
                <a:ext uri="{FF2B5EF4-FFF2-40B4-BE49-F238E27FC236}">
                  <a16:creationId xmlns:a16="http://schemas.microsoft.com/office/drawing/2014/main" id="{900FA809-10E8-ED92-5377-75ABBDCFC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03" y="3322484"/>
              <a:ext cx="347472" cy="347472"/>
            </a:xfrm>
            <a:prstGeom prst="rect">
              <a:avLst/>
            </a:prstGeom>
          </p:spPr>
        </p:pic>
        <p:pic>
          <p:nvPicPr>
            <p:cNvPr id="59" name="Graphic 112">
              <a:extLst>
                <a:ext uri="{FF2B5EF4-FFF2-40B4-BE49-F238E27FC236}">
                  <a16:creationId xmlns:a16="http://schemas.microsoft.com/office/drawing/2014/main" id="{0D04DFC2-7DAC-1B53-A0D7-770906947B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90829" y="3318481"/>
              <a:ext cx="347472" cy="347472"/>
            </a:xfrm>
            <a:prstGeom prst="rect">
              <a:avLst/>
            </a:prstGeom>
          </p:spPr>
        </p:pic>
      </p:grpSp>
      <p:grpSp>
        <p:nvGrpSpPr>
          <p:cNvPr id="60" name="Group 2054">
            <a:extLst>
              <a:ext uri="{FF2B5EF4-FFF2-40B4-BE49-F238E27FC236}">
                <a16:creationId xmlns:a16="http://schemas.microsoft.com/office/drawing/2014/main" id="{4915B0C9-E29D-70C7-0C85-7841FBEA883E}"/>
              </a:ext>
            </a:extLst>
          </p:cNvPr>
          <p:cNvGrpSpPr/>
          <p:nvPr/>
        </p:nvGrpSpPr>
        <p:grpSpPr>
          <a:xfrm>
            <a:off x="3117709" y="5809860"/>
            <a:ext cx="4432793" cy="408224"/>
            <a:chOff x="3140008" y="5802836"/>
            <a:chExt cx="4432793" cy="408224"/>
          </a:xfrm>
        </p:grpSpPr>
        <p:pic>
          <p:nvPicPr>
            <p:cNvPr id="61" name="Graphic 116">
              <a:extLst>
                <a:ext uri="{FF2B5EF4-FFF2-40B4-BE49-F238E27FC236}">
                  <a16:creationId xmlns:a16="http://schemas.microsoft.com/office/drawing/2014/main" id="{022CEED0-37F8-DAF6-18E2-7BB17AA886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6766" y="5840762"/>
              <a:ext cx="365760" cy="365760"/>
            </a:xfrm>
            <a:prstGeom prst="rect">
              <a:avLst/>
            </a:prstGeom>
          </p:spPr>
        </p:pic>
        <p:pic>
          <p:nvPicPr>
            <p:cNvPr id="62" name="Graphic 118">
              <a:extLst>
                <a:ext uri="{FF2B5EF4-FFF2-40B4-BE49-F238E27FC236}">
                  <a16:creationId xmlns:a16="http://schemas.microsoft.com/office/drawing/2014/main" id="{9CA6C483-4F16-B0C7-33DC-3D0B0B722F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5145" y="5840762"/>
              <a:ext cx="365760" cy="365760"/>
            </a:xfrm>
            <a:prstGeom prst="rect">
              <a:avLst/>
            </a:prstGeom>
          </p:spPr>
        </p:pic>
        <p:pic>
          <p:nvPicPr>
            <p:cNvPr id="63" name="Graphic 120">
              <a:extLst>
                <a:ext uri="{FF2B5EF4-FFF2-40B4-BE49-F238E27FC236}">
                  <a16:creationId xmlns:a16="http://schemas.microsoft.com/office/drawing/2014/main" id="{603FD1CD-0C19-6270-0896-A6EB275950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3524" y="5845300"/>
              <a:ext cx="365760" cy="365760"/>
            </a:xfrm>
            <a:prstGeom prst="rect">
              <a:avLst/>
            </a:prstGeom>
          </p:spPr>
        </p:pic>
        <p:pic>
          <p:nvPicPr>
            <p:cNvPr id="64" name="Graphic 122">
              <a:extLst>
                <a:ext uri="{FF2B5EF4-FFF2-40B4-BE49-F238E27FC236}">
                  <a16:creationId xmlns:a16="http://schemas.microsoft.com/office/drawing/2014/main" id="{7E60AE1B-A213-1C07-9975-C9EB5E984BC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48387" y="5840762"/>
              <a:ext cx="365760" cy="365760"/>
            </a:xfrm>
            <a:prstGeom prst="rect">
              <a:avLst/>
            </a:prstGeom>
          </p:spPr>
        </p:pic>
        <p:pic>
          <p:nvPicPr>
            <p:cNvPr id="65" name="Graphic 124">
              <a:extLst>
                <a:ext uri="{FF2B5EF4-FFF2-40B4-BE49-F238E27FC236}">
                  <a16:creationId xmlns:a16="http://schemas.microsoft.com/office/drawing/2014/main" id="{28E7C48E-AFCE-4C6F-AF9A-EBE5BAA1380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40008" y="5840762"/>
              <a:ext cx="365760" cy="365760"/>
            </a:xfrm>
            <a:prstGeom prst="rect">
              <a:avLst/>
            </a:prstGeom>
          </p:spPr>
        </p:pic>
        <p:pic>
          <p:nvPicPr>
            <p:cNvPr id="66" name="Graphic 126">
              <a:extLst>
                <a:ext uri="{FF2B5EF4-FFF2-40B4-BE49-F238E27FC236}">
                  <a16:creationId xmlns:a16="http://schemas.microsoft.com/office/drawing/2014/main" id="{FF5AD541-B1D2-4845-5620-73ACAB92A3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681903" y="5819698"/>
              <a:ext cx="365760" cy="365760"/>
            </a:xfrm>
            <a:prstGeom prst="rect">
              <a:avLst/>
            </a:prstGeom>
          </p:spPr>
        </p:pic>
        <p:pic>
          <p:nvPicPr>
            <p:cNvPr id="67" name="Graphic 2048">
              <a:extLst>
                <a:ext uri="{FF2B5EF4-FFF2-40B4-BE49-F238E27FC236}">
                  <a16:creationId xmlns:a16="http://schemas.microsoft.com/office/drawing/2014/main" id="{1AB3C1AF-288D-503F-110A-75123322216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90282" y="5802836"/>
              <a:ext cx="365760" cy="365760"/>
            </a:xfrm>
            <a:prstGeom prst="rect">
              <a:avLst/>
            </a:prstGeom>
          </p:spPr>
        </p:pic>
        <p:pic>
          <p:nvPicPr>
            <p:cNvPr id="68" name="Graphic 2051">
              <a:extLst>
                <a:ext uri="{FF2B5EF4-FFF2-40B4-BE49-F238E27FC236}">
                  <a16:creationId xmlns:a16="http://schemas.microsoft.com/office/drawing/2014/main" id="{4C524C33-4278-9808-236B-F0AB50EA788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8661" y="5815977"/>
              <a:ext cx="365760" cy="365760"/>
            </a:xfrm>
            <a:prstGeom prst="rect">
              <a:avLst/>
            </a:prstGeom>
          </p:spPr>
        </p:pic>
        <p:pic>
          <p:nvPicPr>
            <p:cNvPr id="69" name="Graphic 2053">
              <a:extLst>
                <a:ext uri="{FF2B5EF4-FFF2-40B4-BE49-F238E27FC236}">
                  <a16:creationId xmlns:a16="http://schemas.microsoft.com/office/drawing/2014/main" id="{F1F70651-7980-BD9C-A259-A86582DBE65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07041" y="5815977"/>
              <a:ext cx="365760" cy="365760"/>
            </a:xfrm>
            <a:prstGeom prst="rect">
              <a:avLst/>
            </a:prstGeom>
          </p:spPr>
        </p:pic>
      </p:grpSp>
      <p:pic>
        <p:nvPicPr>
          <p:cNvPr id="70" name="Graphic 2056">
            <a:extLst>
              <a:ext uri="{FF2B5EF4-FFF2-40B4-BE49-F238E27FC236}">
                <a16:creationId xmlns:a16="http://schemas.microsoft.com/office/drawing/2014/main" id="{B1E799B8-0953-5BA9-F1C6-A4A75DC2B4F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064946" y="2553895"/>
            <a:ext cx="374904" cy="374904"/>
          </a:xfrm>
          <a:prstGeom prst="rect">
            <a:avLst/>
          </a:prstGeom>
        </p:spPr>
      </p:pic>
      <p:pic>
        <p:nvPicPr>
          <p:cNvPr id="71" name="Graphic 2058">
            <a:extLst>
              <a:ext uri="{FF2B5EF4-FFF2-40B4-BE49-F238E27FC236}">
                <a16:creationId xmlns:a16="http://schemas.microsoft.com/office/drawing/2014/main" id="{C319108B-AB2D-4D62-C932-5D95D1E03AB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067862" y="1751649"/>
            <a:ext cx="365760" cy="365760"/>
          </a:xfrm>
          <a:prstGeom prst="rect">
            <a:avLst/>
          </a:prstGeom>
        </p:spPr>
      </p:pic>
      <p:pic>
        <p:nvPicPr>
          <p:cNvPr id="72" name="Graphic 2060">
            <a:extLst>
              <a:ext uri="{FF2B5EF4-FFF2-40B4-BE49-F238E27FC236}">
                <a16:creationId xmlns:a16="http://schemas.microsoft.com/office/drawing/2014/main" id="{0C5C228F-AEF2-E06C-2ED3-2803B6CB248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087379" y="2166377"/>
            <a:ext cx="356616" cy="356616"/>
          </a:xfrm>
          <a:prstGeom prst="rect">
            <a:avLst/>
          </a:prstGeom>
        </p:spPr>
      </p:pic>
      <p:pic>
        <p:nvPicPr>
          <p:cNvPr id="73" name="Graphic 2062">
            <a:extLst>
              <a:ext uri="{FF2B5EF4-FFF2-40B4-BE49-F238E27FC236}">
                <a16:creationId xmlns:a16="http://schemas.microsoft.com/office/drawing/2014/main" id="{63D221D9-EA72-F996-EF1A-E98C4BFB1C4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031943" y="4306513"/>
            <a:ext cx="457200" cy="457200"/>
          </a:xfrm>
          <a:prstGeom prst="rect">
            <a:avLst/>
          </a:prstGeom>
        </p:spPr>
      </p:pic>
      <p:grpSp>
        <p:nvGrpSpPr>
          <p:cNvPr id="74" name="Group 2073">
            <a:extLst>
              <a:ext uri="{FF2B5EF4-FFF2-40B4-BE49-F238E27FC236}">
                <a16:creationId xmlns:a16="http://schemas.microsoft.com/office/drawing/2014/main" id="{E15A8354-A90C-6690-F4A6-DD9DD7578091}"/>
              </a:ext>
            </a:extLst>
          </p:cNvPr>
          <p:cNvGrpSpPr/>
          <p:nvPr/>
        </p:nvGrpSpPr>
        <p:grpSpPr>
          <a:xfrm>
            <a:off x="8941834" y="3437931"/>
            <a:ext cx="365760" cy="2197423"/>
            <a:chOff x="9615206" y="3548908"/>
            <a:chExt cx="365760" cy="2197423"/>
          </a:xfrm>
        </p:grpSpPr>
        <p:pic>
          <p:nvPicPr>
            <p:cNvPr id="75" name="Graphic 2064">
              <a:extLst>
                <a:ext uri="{FF2B5EF4-FFF2-40B4-BE49-F238E27FC236}">
                  <a16:creationId xmlns:a16="http://schemas.microsoft.com/office/drawing/2014/main" id="{3004A61D-DC58-7CBE-9CCA-A12BE21B0A8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615206" y="3548908"/>
              <a:ext cx="365760" cy="365760"/>
            </a:xfrm>
            <a:prstGeom prst="rect">
              <a:avLst/>
            </a:prstGeom>
          </p:spPr>
        </p:pic>
        <p:pic>
          <p:nvPicPr>
            <p:cNvPr id="76" name="Graphic 2066">
              <a:extLst>
                <a:ext uri="{FF2B5EF4-FFF2-40B4-BE49-F238E27FC236}">
                  <a16:creationId xmlns:a16="http://schemas.microsoft.com/office/drawing/2014/main" id="{C4FADF0A-7AD1-2A6C-8F97-F81990F6731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615206" y="4006824"/>
              <a:ext cx="365760" cy="365760"/>
            </a:xfrm>
            <a:prstGeom prst="rect">
              <a:avLst/>
            </a:prstGeom>
          </p:spPr>
        </p:pic>
        <p:pic>
          <p:nvPicPr>
            <p:cNvPr id="77" name="Graphic 2068">
              <a:extLst>
                <a:ext uri="{FF2B5EF4-FFF2-40B4-BE49-F238E27FC236}">
                  <a16:creationId xmlns:a16="http://schemas.microsoft.com/office/drawing/2014/main" id="{4374EF76-A9F9-C854-EF97-6E1F1E5E6BF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15206" y="4464740"/>
              <a:ext cx="365760" cy="365760"/>
            </a:xfrm>
            <a:prstGeom prst="rect">
              <a:avLst/>
            </a:prstGeom>
          </p:spPr>
        </p:pic>
        <p:pic>
          <p:nvPicPr>
            <p:cNvPr id="78" name="Graphic 2070">
              <a:extLst>
                <a:ext uri="{FF2B5EF4-FFF2-40B4-BE49-F238E27FC236}">
                  <a16:creationId xmlns:a16="http://schemas.microsoft.com/office/drawing/2014/main" id="{B16F3BE6-CEBF-2D3B-64A5-1FCF661A1D1A}"/>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615206" y="4922656"/>
              <a:ext cx="365760" cy="365760"/>
            </a:xfrm>
            <a:prstGeom prst="rect">
              <a:avLst/>
            </a:prstGeom>
          </p:spPr>
        </p:pic>
        <p:pic>
          <p:nvPicPr>
            <p:cNvPr id="79" name="Graphic 2072">
              <a:extLst>
                <a:ext uri="{FF2B5EF4-FFF2-40B4-BE49-F238E27FC236}">
                  <a16:creationId xmlns:a16="http://schemas.microsoft.com/office/drawing/2014/main" id="{2B9E3AC7-05B5-6E36-B0BD-AA68B2E3DBED}"/>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615206" y="5380571"/>
              <a:ext cx="365760" cy="365760"/>
            </a:xfrm>
            <a:prstGeom prst="rect">
              <a:avLst/>
            </a:prstGeom>
          </p:spPr>
        </p:pic>
      </p:grpSp>
      <p:pic>
        <p:nvPicPr>
          <p:cNvPr id="80" name="Graphic 2077">
            <a:extLst>
              <a:ext uri="{FF2B5EF4-FFF2-40B4-BE49-F238E27FC236}">
                <a16:creationId xmlns:a16="http://schemas.microsoft.com/office/drawing/2014/main" id="{6301A4CD-C6D3-46EF-113C-9A0FFB457787}"/>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297129" y="1120883"/>
            <a:ext cx="365760" cy="365760"/>
          </a:xfrm>
          <a:prstGeom prst="rect">
            <a:avLst/>
          </a:prstGeom>
        </p:spPr>
      </p:pic>
      <p:grpSp>
        <p:nvGrpSpPr>
          <p:cNvPr id="81" name="Group 35">
            <a:extLst>
              <a:ext uri="{FF2B5EF4-FFF2-40B4-BE49-F238E27FC236}">
                <a16:creationId xmlns:a16="http://schemas.microsoft.com/office/drawing/2014/main" id="{386AF769-D913-1407-B432-4B292C0B1957}"/>
              </a:ext>
            </a:extLst>
          </p:cNvPr>
          <p:cNvGrpSpPr/>
          <p:nvPr/>
        </p:nvGrpSpPr>
        <p:grpSpPr>
          <a:xfrm>
            <a:off x="815353" y="1814270"/>
            <a:ext cx="2514896" cy="1283611"/>
            <a:chOff x="865587" y="2036695"/>
            <a:chExt cx="2514896" cy="1283611"/>
          </a:xfrm>
        </p:grpSpPr>
        <p:grpSp>
          <p:nvGrpSpPr>
            <p:cNvPr id="82" name="Group 36" descr="Icon of multiple people titled &quot;App Developers&quot; with this text placed vertically to the left: Discover, learn, try, access, get help&quot;">
              <a:extLst>
                <a:ext uri="{FF2B5EF4-FFF2-40B4-BE49-F238E27FC236}">
                  <a16:creationId xmlns:a16="http://schemas.microsoft.com/office/drawing/2014/main" id="{F3CC3C61-9B83-5547-B4BB-051DC31512CA}"/>
                </a:ext>
              </a:extLst>
            </p:cNvPr>
            <p:cNvGrpSpPr/>
            <p:nvPr/>
          </p:nvGrpSpPr>
          <p:grpSpPr>
            <a:xfrm>
              <a:off x="865587" y="2036695"/>
              <a:ext cx="1714609" cy="1283611"/>
              <a:chOff x="1426325" y="2033389"/>
              <a:chExt cx="1714609" cy="1283611"/>
            </a:xfrm>
          </p:grpSpPr>
          <p:grpSp>
            <p:nvGrpSpPr>
              <p:cNvPr id="84" name="Group 38">
                <a:extLst>
                  <a:ext uri="{FF2B5EF4-FFF2-40B4-BE49-F238E27FC236}">
                    <a16:creationId xmlns:a16="http://schemas.microsoft.com/office/drawing/2014/main" id="{C3E1FD9D-EF03-9961-37F8-9FB4822D2C62}"/>
                  </a:ext>
                </a:extLst>
              </p:cNvPr>
              <p:cNvGrpSpPr/>
              <p:nvPr/>
            </p:nvGrpSpPr>
            <p:grpSpPr>
              <a:xfrm>
                <a:off x="2393934" y="2228761"/>
                <a:ext cx="747000" cy="1088239"/>
                <a:chOff x="8706528" y="3501597"/>
                <a:chExt cx="747000" cy="1088239"/>
              </a:xfrm>
            </p:grpSpPr>
            <p:sp>
              <p:nvSpPr>
                <p:cNvPr id="87" name="people_12" title="Icon of three people">
                  <a:extLst>
                    <a:ext uri="{FF2B5EF4-FFF2-40B4-BE49-F238E27FC236}">
                      <a16:creationId xmlns:a16="http://schemas.microsoft.com/office/drawing/2014/main" id="{3C7018FA-7080-659D-4B95-01271BF5CA03}"/>
                    </a:ext>
                  </a:extLst>
                </p:cNvPr>
                <p:cNvSpPr>
                  <a:spLocks noChangeAspect="1" noEditPoints="1"/>
                </p:cNvSpPr>
                <p:nvPr/>
              </p:nvSpPr>
              <p:spPr bwMode="auto">
                <a:xfrm>
                  <a:off x="8849669" y="3501597"/>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8" name="TextBox 59">
                  <a:extLst>
                    <a:ext uri="{FF2B5EF4-FFF2-40B4-BE49-F238E27FC236}">
                      <a16:creationId xmlns:a16="http://schemas.microsoft.com/office/drawing/2014/main" id="{1A17404B-1054-7050-2DAD-3EEC1BF0708F}"/>
                    </a:ext>
                  </a:extLst>
                </p:cNvPr>
                <p:cNvSpPr txBox="1"/>
                <p:nvPr/>
              </p:nvSpPr>
              <p:spPr>
                <a:xfrm>
                  <a:off x="8706528" y="4035838"/>
                  <a:ext cx="747000" cy="553998"/>
                </a:xfrm>
                <a:prstGeom prst="rect">
                  <a:avLst/>
                </a:prstGeom>
                <a:noFill/>
              </p:spPr>
              <p:txBody>
                <a:bodyPr wrap="none" lIns="0" tIns="0" rIns="0" bIns="0" rtlCol="0">
                  <a:spAutoFit/>
                </a:bodyPr>
                <a:lstStyle/>
                <a:p>
                  <a:pPr lvl="0" algn="ctr" defTabSz="914367">
                    <a:defRPr/>
                  </a:pPr>
                  <a:r>
                    <a:rPr lang="en-US" altLang="zh-CN" sz="1200"/>
                    <a:t>application
developer
</a:t>
                  </a:r>
                  <a:endParaRPr kumimoji="0" lang="en-US" sz="900" b="0" i="0" u="none" strike="noStrike" kern="1200" cap="none" spc="0" normalizeH="0" baseline="0" noProof="0" dirty="0">
                    <a:ln>
                      <a:noFill/>
                    </a:ln>
                    <a:effectLst/>
                    <a:uLnTx/>
                    <a:uFillTx/>
                    <a:latin typeface="Segoe UI"/>
                    <a:ea typeface="+mn-ea"/>
                    <a:cs typeface="+mn-cs"/>
                  </a:endParaRPr>
                </a:p>
              </p:txBody>
            </p:sp>
          </p:grpSp>
          <p:cxnSp>
            <p:nvCxnSpPr>
              <p:cNvPr id="85" name="Straight Connector 56">
                <a:extLst>
                  <a:ext uri="{FF2B5EF4-FFF2-40B4-BE49-F238E27FC236}">
                    <a16:creationId xmlns:a16="http://schemas.microsoft.com/office/drawing/2014/main" id="{987E209A-9BE4-F396-6899-E7121F47CD71}"/>
                  </a:ext>
                </a:extLst>
              </p:cNvPr>
              <p:cNvCxnSpPr/>
              <p:nvPr/>
            </p:nvCxnSpPr>
            <p:spPr>
              <a:xfrm>
                <a:off x="2121395" y="2076357"/>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57">
                <a:extLst>
                  <a:ext uri="{FF2B5EF4-FFF2-40B4-BE49-F238E27FC236}">
                    <a16:creationId xmlns:a16="http://schemas.microsoft.com/office/drawing/2014/main" id="{5B6FEFC5-F13A-2CFF-B9F8-94A4120CAAC0}"/>
                  </a:ext>
                </a:extLst>
              </p:cNvPr>
              <p:cNvSpPr txBox="1"/>
              <p:nvPr/>
            </p:nvSpPr>
            <p:spPr>
              <a:xfrm>
                <a:off x="1426325" y="2033389"/>
                <a:ext cx="545085" cy="1107996"/>
              </a:xfrm>
              <a:prstGeom prst="rect">
                <a:avLst/>
              </a:prstGeom>
              <a:noFill/>
              <a:ln>
                <a:noFill/>
              </a:ln>
            </p:spPr>
            <p:txBody>
              <a:bodyPr wrap="none" lIns="0" tIns="0" rIns="0" bIns="0" rtlCol="0" anchor="ctr">
                <a:spAutoFit/>
              </a:bodyPr>
              <a:lstStyle/>
              <a:p>
                <a:pPr lvl="0" algn="r" defTabSz="914367">
                  <a:defRPr/>
                </a:pPr>
                <a:r>
                  <a:rPr lang="en-US" altLang="zh-CN" sz="1200" dirty="0">
                    <a:latin typeface="Segoe UI Light" panose="020B0502040204020203" pitchFamily="34" charset="0"/>
                    <a:cs typeface="Segoe UI Light" panose="020B0502040204020203" pitchFamily="34" charset="0"/>
                  </a:rPr>
                  <a:t>Discover
Learn
Test
Online
Get help
</a:t>
                </a:r>
                <a:endPar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endParaRPr>
              </a:p>
            </p:txBody>
          </p:sp>
        </p:grpSp>
        <p:cxnSp>
          <p:nvCxnSpPr>
            <p:cNvPr id="83" name="Straight Connector 37" descr="line graphic connecting &quot;app developers&quot; graphic to &quot;developer portal&quot; graphic">
              <a:extLst>
                <a:ext uri="{FF2B5EF4-FFF2-40B4-BE49-F238E27FC236}">
                  <a16:creationId xmlns:a16="http://schemas.microsoft.com/office/drawing/2014/main" id="{C2C4C785-B823-EA9E-A344-569E104B0F77}"/>
                </a:ext>
              </a:extLst>
            </p:cNvPr>
            <p:cNvCxnSpPr>
              <a:cxnSpLocks/>
            </p:cNvCxnSpPr>
            <p:nvPr/>
          </p:nvCxnSpPr>
          <p:spPr>
            <a:xfrm>
              <a:off x="2677812" y="2587958"/>
              <a:ext cx="70267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89" name="Graphic 66">
            <a:extLst>
              <a:ext uri="{FF2B5EF4-FFF2-40B4-BE49-F238E27FC236}">
                <a16:creationId xmlns:a16="http://schemas.microsoft.com/office/drawing/2014/main" id="{AEF5D8FA-E975-F1D6-F016-9B33D0B7BFA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947157" y="5744049"/>
            <a:ext cx="365760" cy="365760"/>
          </a:xfrm>
          <a:prstGeom prst="rect">
            <a:avLst/>
          </a:prstGeom>
        </p:spPr>
      </p:pic>
    </p:spTree>
    <p:extLst>
      <p:ext uri="{BB962C8B-B14F-4D97-AF65-F5344CB8AC3E}">
        <p14:creationId xmlns:p14="http://schemas.microsoft.com/office/powerpoint/2010/main" val="113000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1D81-560B-496F-BAF7-16D4FE4E3CB2}"/>
              </a:ext>
            </a:extLst>
          </p:cNvPr>
          <p:cNvSpPr>
            <a:spLocks noGrp="1"/>
          </p:cNvSpPr>
          <p:nvPr>
            <p:ph type="title"/>
          </p:nvPr>
        </p:nvSpPr>
        <p:spPr>
          <a:xfrm>
            <a:off x="609600" y="308893"/>
            <a:ext cx="10972800" cy="984885"/>
          </a:xfrm>
        </p:spPr>
        <p:txBody>
          <a:bodyPr/>
          <a:lstStyle/>
          <a:p>
            <a:r>
              <a:rPr lang="en-US" dirty="0">
                <a:solidFill>
                  <a:schemeClr val="tx1"/>
                </a:solidFill>
                <a:latin typeface="Segoe UI" panose="020B0502040204020203" pitchFamily="34" charset="0"/>
                <a:ea typeface="微软雅黑" panose="020B0503020204020204" pitchFamily="34" charset="-122"/>
              </a:rPr>
              <a:t>API Management usage patterns
</a:t>
            </a:r>
            <a:endParaRPr lang="en-US" sz="3200" dirty="0">
              <a:solidFill>
                <a:schemeClr val="tx1"/>
              </a:solidFill>
              <a:latin typeface="Segoe UI" panose="020B0502040204020203" pitchFamily="34" charset="0"/>
              <a:ea typeface="微软雅黑" panose="020B0503020204020204" pitchFamily="34" charset="-122"/>
            </a:endParaRPr>
          </a:p>
        </p:txBody>
      </p:sp>
      <p:pic>
        <p:nvPicPr>
          <p:cNvPr id="3" name="Picture 2">
            <a:extLst>
              <a:ext uri="{FF2B5EF4-FFF2-40B4-BE49-F238E27FC236}">
                <a16:creationId xmlns:a16="http://schemas.microsoft.com/office/drawing/2014/main" id="{B3DE4844-10CA-A0A2-826C-FB90933A17FE}"/>
              </a:ext>
            </a:extLst>
          </p:cNvPr>
          <p:cNvPicPr>
            <a:picLocks noChangeAspect="1"/>
          </p:cNvPicPr>
          <p:nvPr/>
        </p:nvPicPr>
        <p:blipFill>
          <a:blip r:embed="rId3"/>
          <a:stretch>
            <a:fillRect/>
          </a:stretch>
        </p:blipFill>
        <p:spPr>
          <a:xfrm>
            <a:off x="1251628" y="1534027"/>
            <a:ext cx="4337041" cy="2360426"/>
          </a:xfrm>
          <a:prstGeom prst="rect">
            <a:avLst/>
          </a:prstGeom>
          <a:ln>
            <a:solidFill>
              <a:schemeClr val="accent1"/>
            </a:solidFill>
          </a:ln>
        </p:spPr>
      </p:pic>
      <p:pic>
        <p:nvPicPr>
          <p:cNvPr id="4" name="Picture 2" descr="公共对等互连">
            <a:extLst>
              <a:ext uri="{FF2B5EF4-FFF2-40B4-BE49-F238E27FC236}">
                <a16:creationId xmlns:a16="http://schemas.microsoft.com/office/drawing/2014/main" id="{E1B70A46-1186-E898-80EC-2DFAF92EC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622" y="4542401"/>
            <a:ext cx="4337041" cy="2284599"/>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543521-C2D8-9C53-EFC0-388F8B689270}"/>
              </a:ext>
            </a:extLst>
          </p:cNvPr>
          <p:cNvPicPr>
            <a:picLocks noChangeAspect="1"/>
          </p:cNvPicPr>
          <p:nvPr/>
        </p:nvPicPr>
        <p:blipFill>
          <a:blip r:embed="rId5"/>
          <a:stretch>
            <a:fillRect/>
          </a:stretch>
        </p:blipFill>
        <p:spPr>
          <a:xfrm>
            <a:off x="6864825" y="1535683"/>
            <a:ext cx="4144069" cy="2353862"/>
          </a:xfrm>
          <a:prstGeom prst="rect">
            <a:avLst/>
          </a:prstGeom>
          <a:ln>
            <a:solidFill>
              <a:schemeClr val="accent1"/>
            </a:solidFill>
          </a:ln>
        </p:spPr>
      </p:pic>
      <p:pic>
        <p:nvPicPr>
          <p:cNvPr id="7" name="Picture 2" descr="专用对等互连">
            <a:extLst>
              <a:ext uri="{FF2B5EF4-FFF2-40B4-BE49-F238E27FC236}">
                <a16:creationId xmlns:a16="http://schemas.microsoft.com/office/drawing/2014/main" id="{B1A477EC-D839-354D-DE41-5D681BDB3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4825" y="4577869"/>
            <a:ext cx="4144069" cy="2280131"/>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5B8F49-0160-E21E-8B87-17056C902C9C}"/>
              </a:ext>
            </a:extLst>
          </p:cNvPr>
          <p:cNvSpPr txBox="1"/>
          <p:nvPr/>
        </p:nvSpPr>
        <p:spPr>
          <a:xfrm>
            <a:off x="1251626" y="942733"/>
            <a:ext cx="4430392" cy="923330"/>
          </a:xfrm>
          <a:prstGeom prst="rect">
            <a:avLst/>
          </a:prstGeom>
          <a:noFill/>
        </p:spPr>
        <p:txBody>
          <a:bodyPr wrap="square" rtlCol="0">
            <a:spAutoFit/>
          </a:bodyPr>
          <a:lstStyle/>
          <a:p>
            <a:pPr lvl="0">
              <a:defRPr/>
            </a:pPr>
            <a:r>
              <a:rPr lang="en-US" altLang="zh-CN" dirty="0"/>
              <a:t>Mode 1: Internet service, Internet connection to the backend
</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21" name="TextBox 20">
            <a:extLst>
              <a:ext uri="{FF2B5EF4-FFF2-40B4-BE49-F238E27FC236}">
                <a16:creationId xmlns:a16="http://schemas.microsoft.com/office/drawing/2014/main" id="{E77F0F04-BA44-3F6C-999F-105F107C6535}"/>
              </a:ext>
            </a:extLst>
          </p:cNvPr>
          <p:cNvSpPr txBox="1"/>
          <p:nvPr/>
        </p:nvSpPr>
        <p:spPr>
          <a:xfrm>
            <a:off x="1251625" y="3885426"/>
            <a:ext cx="4337041" cy="923330"/>
          </a:xfrm>
          <a:prstGeom prst="rect">
            <a:avLst/>
          </a:prstGeom>
          <a:noFill/>
        </p:spPr>
        <p:txBody>
          <a:bodyPr wrap="square" rtlCol="0">
            <a:spAutoFit/>
          </a:bodyPr>
          <a:lstStyle/>
          <a:p>
            <a:pPr lvl="0">
              <a:defRPr/>
            </a:pPr>
            <a:r>
              <a:rPr lang="en-US" altLang="zh-CN" dirty="0"/>
              <a:t>Mode 2: Internet service, intranet/leased line connection to the backend
</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22" name="TextBox 21">
            <a:extLst>
              <a:ext uri="{FF2B5EF4-FFF2-40B4-BE49-F238E27FC236}">
                <a16:creationId xmlns:a16="http://schemas.microsoft.com/office/drawing/2014/main" id="{D618C305-6229-473F-76DD-140626A13715}"/>
              </a:ext>
            </a:extLst>
          </p:cNvPr>
          <p:cNvSpPr txBox="1"/>
          <p:nvPr/>
        </p:nvSpPr>
        <p:spPr>
          <a:xfrm>
            <a:off x="6864825" y="3977704"/>
            <a:ext cx="4201413" cy="1200329"/>
          </a:xfrm>
          <a:prstGeom prst="rect">
            <a:avLst/>
          </a:prstGeom>
          <a:noFill/>
        </p:spPr>
        <p:txBody>
          <a:bodyPr wrap="square" rtlCol="0">
            <a:spAutoFit/>
          </a:bodyPr>
          <a:lstStyle/>
          <a:p>
            <a:pPr lvl="0">
              <a:defRPr/>
            </a:pPr>
            <a:r>
              <a:rPr lang="en-US" altLang="zh-CN" dirty="0"/>
              <a:t>Mode 3: Intranet service, intranet/leased line connected to the backend
</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23" name="TextBox 22">
            <a:extLst>
              <a:ext uri="{FF2B5EF4-FFF2-40B4-BE49-F238E27FC236}">
                <a16:creationId xmlns:a16="http://schemas.microsoft.com/office/drawing/2014/main" id="{943E9986-0B5F-7841-E548-07326E608388}"/>
              </a:ext>
            </a:extLst>
          </p:cNvPr>
          <p:cNvSpPr txBox="1"/>
          <p:nvPr/>
        </p:nvSpPr>
        <p:spPr>
          <a:xfrm>
            <a:off x="6836152" y="915759"/>
            <a:ext cx="4201413" cy="923330"/>
          </a:xfrm>
          <a:prstGeom prst="rect">
            <a:avLst/>
          </a:prstGeom>
          <a:noFill/>
        </p:spPr>
        <p:txBody>
          <a:bodyPr wrap="square" rtlCol="0">
            <a:spAutoFit/>
          </a:bodyPr>
          <a:lstStyle/>
          <a:p>
            <a:pPr lvl="0">
              <a:defRPr/>
            </a:pPr>
            <a:r>
              <a:rPr lang="en-US" altLang="zh-CN" dirty="0"/>
              <a:t>Mode 4: Local gateway, which runs locally on the backend
</a:t>
            </a:r>
            <a:endParaRPr kumimoji="0" lang="en-US" sz="18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69548542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693022"/>
            <a:ext cx="11018520" cy="553998"/>
          </a:xfrm>
        </p:spPr>
        <p:txBody>
          <a:bodyPr/>
          <a:lstStyle/>
          <a:p>
            <a:r>
              <a:rPr lang="en-US" altLang="zh-CN" dirty="0"/>
              <a:t>Enterprise “GPT-</a:t>
            </a:r>
            <a:r>
              <a:rPr lang="en-US" altLang="zh-CN" dirty="0" err="1"/>
              <a:t>ize</a:t>
            </a:r>
            <a:r>
              <a:rPr lang="en-US" altLang="zh-CN" dirty="0"/>
              <a:t>” Intelligent App Architecture</a:t>
            </a:r>
            <a:endParaRPr lang="zh-CN" altLang="en-US" dirty="0"/>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25072" y="2204899"/>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3979720" y="2213047"/>
            <a:ext cx="137844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Semantic Compute Engine</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2426932" y="3830687"/>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2903" y="2215563"/>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44852" y="23252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2498" y="4370015"/>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2498" y="3235751"/>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29474" y="2890358"/>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48542" y="394550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9982" y="4036940"/>
            <a:ext cx="457200" cy="457200"/>
          </a:xfrm>
          <a:prstGeom prst="rect">
            <a:avLst/>
          </a:prstGeom>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57826" y="4844719"/>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3625" y="394801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3625"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09038" y="4039671"/>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88695" y="4929196"/>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94306" y="2401652"/>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544062" y="5452114"/>
            <a:ext cx="11576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Knowledge-base</a:t>
            </a:r>
          </a:p>
        </p:txBody>
      </p:sp>
      <p:sp>
        <p:nvSpPr>
          <p:cNvPr id="76" name="TextBox 75">
            <a:extLst>
              <a:ext uri="{FF2B5EF4-FFF2-40B4-BE49-F238E27FC236}">
                <a16:creationId xmlns:a16="http://schemas.microsoft.com/office/drawing/2014/main" id="{D07741F2-1A61-2D8F-808E-F872A6987BCC}"/>
              </a:ext>
            </a:extLst>
          </p:cNvPr>
          <p:cNvSpPr txBox="1"/>
          <p:nvPr/>
        </p:nvSpPr>
        <p:spPr>
          <a:xfrm>
            <a:off x="7532366" y="2915081"/>
            <a:ext cx="11915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Non-structured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1497" y="2204899"/>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3751" y="2213047"/>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Secure Frontend Tier</a:t>
            </a: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2385" y="2203335"/>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27686" y="2210871"/>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02332" y="2229762"/>
            <a:ext cx="122922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Session &amp; Token Data Tier</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60934" y="2412229"/>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92645" y="23402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2903" y="4754956"/>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6784" y="5154906"/>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6206" y="2768036"/>
            <a:ext cx="548640" cy="548640"/>
          </a:xfrm>
          <a:prstGeom prst="rect">
            <a:avLst/>
          </a:prstGeom>
        </p:spPr>
      </p:pic>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4982" y="4875596"/>
            <a:ext cx="457200" cy="457200"/>
          </a:xfrm>
          <a:prstGeom prst="rect">
            <a:avLst/>
          </a:prstGeom>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3542" y="478680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3951" y="3512689"/>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1737" y="543050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1960246" y="4460822"/>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1301" y="5484799"/>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3741" y="456929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17330" y="4576895"/>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0693" y="5028264"/>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2455" y="3854776"/>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14674" y="331543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Mobile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79261" y="2194882"/>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Client Integration</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1446" y="3962533"/>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Web-Base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04796" y="555361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949498" y="2994724"/>
            <a:ext cx="11689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Cognitive 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801256" y="232994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795509" y="483649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362104" y="2998483"/>
            <a:ext cx="10134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Storage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328677" y="5524382"/>
            <a:ext cx="109837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Database</a:t>
            </a: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19"/>
          <a:srcRect l="21842" t="25181" r="20937" b="23372"/>
          <a:stretch/>
        </p:blipFill>
        <p:spPr>
          <a:xfrm>
            <a:off x="10589581" y="2383816"/>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0"/>
          <a:srcRect l="21024" t="24285" r="22194" b="21859"/>
          <a:stretch/>
        </p:blipFill>
        <p:spPr>
          <a:xfrm>
            <a:off x="10899181" y="2381780"/>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949498" y="3701238"/>
            <a:ext cx="2398539" cy="649894"/>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1229" y="3462166"/>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30427" y="2671315"/>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05392" y="2669830"/>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95845" y="3530438"/>
            <a:ext cx="1168282" cy="972313"/>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944710" y="3838397"/>
            <a:ext cx="356392" cy="356394"/>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82702" y="4945416"/>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78422" y="48539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882171" y="5524382"/>
            <a:ext cx="130356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Vector Embedding </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59301"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68638" y="5492402"/>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950650" y="4994914"/>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1501" y="3604152"/>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10119" y="4388159"/>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38553" y="4782043"/>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Desktop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54ECF7BF-5021-8473-DE41-BA14E43818D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927274" y="4968613"/>
            <a:ext cx="457200" cy="457200"/>
          </a:xfrm>
          <a:prstGeom prst="rect">
            <a:avLst/>
          </a:prstGeom>
        </p:spPr>
      </p:pic>
      <p:grpSp>
        <p:nvGrpSpPr>
          <p:cNvPr id="13" name="Group 12">
            <a:extLst>
              <a:ext uri="{FF2B5EF4-FFF2-40B4-BE49-F238E27FC236}">
                <a16:creationId xmlns:a16="http://schemas.microsoft.com/office/drawing/2014/main" id="{C0872755-1D92-9A4D-7464-43DCAE907847}"/>
              </a:ext>
            </a:extLst>
          </p:cNvPr>
          <p:cNvGrpSpPr/>
          <p:nvPr/>
        </p:nvGrpSpPr>
        <p:grpSpPr>
          <a:xfrm>
            <a:off x="3820863" y="2871290"/>
            <a:ext cx="1700630" cy="602374"/>
            <a:chOff x="3713206" y="2441146"/>
            <a:chExt cx="1828800" cy="556604"/>
          </a:xfrm>
        </p:grpSpPr>
        <p:pic>
          <p:nvPicPr>
            <p:cNvPr id="16" name="Picture 2" descr="pink circles of semantic kernel">
              <a:extLst>
                <a:ext uri="{FF2B5EF4-FFF2-40B4-BE49-F238E27FC236}">
                  <a16:creationId xmlns:a16="http://schemas.microsoft.com/office/drawing/2014/main" id="{83276DC7-487F-1BD8-4301-F985555E50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flipV="1">
              <a:off x="3713206" y="2790857"/>
              <a:ext cx="1828800" cy="2068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ink circles of semantic kernel">
              <a:extLst>
                <a:ext uri="{FF2B5EF4-FFF2-40B4-BE49-F238E27FC236}">
                  <a16:creationId xmlns:a16="http://schemas.microsoft.com/office/drawing/2014/main" id="{A3192CEC-C9CA-AE1C-7035-55552F61370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713206" y="2602125"/>
              <a:ext cx="1828800" cy="183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ink circles of semantic kernel">
              <a:extLst>
                <a:ext uri="{FF2B5EF4-FFF2-40B4-BE49-F238E27FC236}">
                  <a16:creationId xmlns:a16="http://schemas.microsoft.com/office/drawing/2014/main" id="{92BF0F5D-9190-885A-7A70-C690F4AA45E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713206" y="2441146"/>
              <a:ext cx="1828800" cy="15192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F39F659-C941-B075-EE4C-86A91767B725}"/>
              </a:ext>
            </a:extLst>
          </p:cNvPr>
          <p:cNvSpPr txBox="1"/>
          <p:nvPr/>
        </p:nvSpPr>
        <p:spPr>
          <a:xfrm>
            <a:off x="3757909" y="3437589"/>
            <a:ext cx="1835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LLM AI App Dev SDK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Semantic Kernel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2" name="Group 21">
            <a:extLst>
              <a:ext uri="{FF2B5EF4-FFF2-40B4-BE49-F238E27FC236}">
                <a16:creationId xmlns:a16="http://schemas.microsoft.com/office/drawing/2014/main" id="{3B4B7451-BB62-839D-302F-70F8EAA7B3E6}"/>
              </a:ext>
              <a:ext uri="{C183D7F6-B498-43B3-948B-1728B52AA6E4}">
                <adec:decorative xmlns:adec="http://schemas.microsoft.com/office/drawing/2017/decorative" val="1"/>
              </a:ext>
            </a:extLst>
          </p:cNvPr>
          <p:cNvGrpSpPr/>
          <p:nvPr/>
        </p:nvGrpSpPr>
        <p:grpSpPr>
          <a:xfrm>
            <a:off x="10640211" y="4903474"/>
            <a:ext cx="457200" cy="548640"/>
            <a:chOff x="2946335" y="2890143"/>
            <a:chExt cx="365761" cy="477414"/>
          </a:xfrm>
        </p:grpSpPr>
        <p:sp>
          <p:nvSpPr>
            <p:cNvPr id="24" name="Rectangle 23">
              <a:extLst>
                <a:ext uri="{FF2B5EF4-FFF2-40B4-BE49-F238E27FC236}">
                  <a16:creationId xmlns:a16="http://schemas.microsoft.com/office/drawing/2014/main" id="{DDD2F210-333D-8199-6E2B-70E862F80697}"/>
                </a:ext>
              </a:extLst>
            </p:cNvPr>
            <p:cNvSpPr/>
            <p:nvPr/>
          </p:nvSpPr>
          <p:spPr>
            <a:xfrm>
              <a:off x="2946335" y="2890143"/>
              <a:ext cx="365761" cy="47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Graphic 195">
              <a:extLst>
                <a:ext uri="{FF2B5EF4-FFF2-40B4-BE49-F238E27FC236}">
                  <a16:creationId xmlns:a16="http://schemas.microsoft.com/office/drawing/2014/main" id="{921DEF66-E54A-31D8-8072-880434443025}"/>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946336" y="2945970"/>
              <a:ext cx="365760" cy="365760"/>
            </a:xfrm>
            <a:prstGeom prst="rect">
              <a:avLst/>
            </a:prstGeom>
          </p:spPr>
        </p:pic>
      </p:grpSp>
    </p:spTree>
    <p:extLst>
      <p:ext uri="{BB962C8B-B14F-4D97-AF65-F5344CB8AC3E}">
        <p14:creationId xmlns:p14="http://schemas.microsoft.com/office/powerpoint/2010/main" val="3316525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ltLang="zh-CN" dirty="0"/>
              <a:t>Azure</a:t>
            </a:r>
            <a:r>
              <a:rPr lang="zh-CN" altLang="en-US" dirty="0"/>
              <a:t> </a:t>
            </a:r>
            <a:r>
              <a:rPr lang="en-US" altLang="zh-CN" dirty="0"/>
              <a:t>Cognitive Search</a:t>
            </a:r>
            <a:endParaRPr lang="en-US" dirty="0"/>
          </a:p>
        </p:txBody>
      </p:sp>
      <p:grpSp>
        <p:nvGrpSpPr>
          <p:cNvPr id="3" name="组合 2">
            <a:extLst>
              <a:ext uri="{FF2B5EF4-FFF2-40B4-BE49-F238E27FC236}">
                <a16:creationId xmlns:a16="http://schemas.microsoft.com/office/drawing/2014/main" id="{B41F60E9-E7CF-FBE7-AE19-EFEFD007D744}"/>
              </a:ext>
            </a:extLst>
          </p:cNvPr>
          <p:cNvGrpSpPr/>
          <p:nvPr/>
        </p:nvGrpSpPr>
        <p:grpSpPr>
          <a:xfrm>
            <a:off x="1619586" y="1895008"/>
            <a:ext cx="8843548" cy="4422174"/>
            <a:chOff x="1619586" y="1895008"/>
            <a:chExt cx="8843548" cy="4422174"/>
          </a:xfrm>
        </p:grpSpPr>
        <p:sp>
          <p:nvSpPr>
            <p:cNvPr id="29" name="Rectangle 28">
              <a:extLst>
                <a:ext uri="{FF2B5EF4-FFF2-40B4-BE49-F238E27FC236}">
                  <a16:creationId xmlns:a16="http://schemas.microsoft.com/office/drawing/2014/main" id="{27F40A25-C0EA-4E3C-803C-79749F522F6F}"/>
                </a:ext>
              </a:extLst>
            </p:cNvPr>
            <p:cNvSpPr/>
            <p:nvPr/>
          </p:nvSpPr>
          <p:spPr bwMode="auto">
            <a:xfrm>
              <a:off x="1619586"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en-US" altLang="zh-CN" sz="2400" kern="0" dirty="0">
                  <a:latin typeface="Segoe UI Semilight" charset="0"/>
                  <a:ea typeface="Segoe UI Semilight" charset="0"/>
                  <a:cs typeface="Segoe UI Semilight" charset="0"/>
                </a:rPr>
                <a:t>ingest</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grpSp>
          <p:nvGrpSpPr>
            <p:cNvPr id="30" name="Group 29">
              <a:extLst>
                <a:ext uri="{FF2B5EF4-FFF2-40B4-BE49-F238E27FC236}">
                  <a16:creationId xmlns:a16="http://schemas.microsoft.com/office/drawing/2014/main" id="{E5A9C510-1C54-401E-B726-36D556D6B47A}"/>
                </a:ext>
              </a:extLst>
            </p:cNvPr>
            <p:cNvGrpSpPr/>
            <p:nvPr/>
          </p:nvGrpSpPr>
          <p:grpSpPr>
            <a:xfrm>
              <a:off x="1983533" y="3374807"/>
              <a:ext cx="1414147" cy="1884299"/>
              <a:chOff x="1982949" y="3195687"/>
              <a:chExt cx="1414348" cy="1884566"/>
            </a:xfrm>
          </p:grpSpPr>
          <p:sp>
            <p:nvSpPr>
              <p:cNvPr id="31" name="Rectangle 30">
                <a:extLst>
                  <a:ext uri="{FF2B5EF4-FFF2-40B4-BE49-F238E27FC236}">
                    <a16:creationId xmlns:a16="http://schemas.microsoft.com/office/drawing/2014/main" id="{BE42475C-D122-45A9-9B1A-7E6B2A9E384B}"/>
                  </a:ext>
                </a:extLst>
              </p:cNvPr>
              <p:cNvSpPr/>
              <p:nvPr/>
            </p:nvSpPr>
            <p:spPr>
              <a:xfrm>
                <a:off x="1982949" y="4140380"/>
                <a:ext cx="1414348" cy="939873"/>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Data in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format,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Azure store</a:t>
                </a:r>
              </a:p>
            </p:txBody>
          </p:sp>
          <p:sp>
            <p:nvSpPr>
              <p:cNvPr id="32" name="binary" title="Icon of binary code, ones and zeros">
                <a:extLst>
                  <a:ext uri="{FF2B5EF4-FFF2-40B4-BE49-F238E27FC236}">
                    <a16:creationId xmlns:a16="http://schemas.microsoft.com/office/drawing/2014/main" id="{C74FD475-3436-403F-A61D-C4BE2D268D22}"/>
                  </a:ext>
                </a:extLst>
              </p:cNvPr>
              <p:cNvSpPr>
                <a:spLocks noChangeAspect="1" noEditPoints="1"/>
              </p:cNvSpPr>
              <p:nvPr/>
            </p:nvSpPr>
            <p:spPr bwMode="auto">
              <a:xfrm>
                <a:off x="2237212" y="3195687"/>
                <a:ext cx="905822" cy="78217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sp>
          <p:nvSpPr>
            <p:cNvPr id="33" name="Rectangle 32">
              <a:extLst>
                <a:ext uri="{FF2B5EF4-FFF2-40B4-BE49-F238E27FC236}">
                  <a16:creationId xmlns:a16="http://schemas.microsoft.com/office/drawing/2014/main" id="{55208E82-0884-4B4C-8103-9AA5EC0A7F3D}"/>
                </a:ext>
              </a:extLst>
            </p:cNvPr>
            <p:cNvSpPr/>
            <p:nvPr/>
          </p:nvSpPr>
          <p:spPr bwMode="auto">
            <a:xfrm>
              <a:off x="4906338"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en-US" altLang="zh-CN" sz="2400" kern="0" dirty="0">
                  <a:latin typeface="Segoe UI Semilight" charset="0"/>
                  <a:ea typeface="Segoe UI Semilight" charset="0"/>
                  <a:cs typeface="Segoe UI Semilight" charset="0"/>
                </a:rPr>
                <a:t>abundant</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sp>
          <p:nvSpPr>
            <p:cNvPr id="34" name="Rectangle 33">
              <a:extLst>
                <a:ext uri="{FF2B5EF4-FFF2-40B4-BE49-F238E27FC236}">
                  <a16:creationId xmlns:a16="http://schemas.microsoft.com/office/drawing/2014/main" id="{75C0676C-BA5E-4590-84CA-C95A834BFA77}"/>
                </a:ext>
              </a:extLst>
            </p:cNvPr>
            <p:cNvSpPr/>
            <p:nvPr/>
          </p:nvSpPr>
          <p:spPr bwMode="auto">
            <a:xfrm>
              <a:off x="8321093"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en-US" altLang="zh-CN" sz="2400" kern="0" dirty="0">
                  <a:latin typeface="Segoe UI Semilight" charset="0"/>
                  <a:ea typeface="Segoe UI Semilight" charset="0"/>
                  <a:cs typeface="Segoe UI Semilight" charset="0"/>
                </a:rPr>
                <a:t>Browse</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grpSp>
          <p:nvGrpSpPr>
            <p:cNvPr id="35" name="Group 34">
              <a:extLst>
                <a:ext uri="{FF2B5EF4-FFF2-40B4-BE49-F238E27FC236}">
                  <a16:creationId xmlns:a16="http://schemas.microsoft.com/office/drawing/2014/main" id="{D918266D-0539-4649-9BA9-36483D3ECB6B}"/>
                </a:ext>
              </a:extLst>
            </p:cNvPr>
            <p:cNvGrpSpPr/>
            <p:nvPr/>
          </p:nvGrpSpPr>
          <p:grpSpPr>
            <a:xfrm>
              <a:off x="3546788" y="2921322"/>
              <a:ext cx="3490189" cy="3395860"/>
              <a:chOff x="3546425" y="2742138"/>
              <a:chExt cx="3490685" cy="3396342"/>
            </a:xfrm>
          </p:grpSpPr>
          <p:sp>
            <p:nvSpPr>
              <p:cNvPr id="36" name="Rectangle 35">
                <a:extLst>
                  <a:ext uri="{FF2B5EF4-FFF2-40B4-BE49-F238E27FC236}">
                    <a16:creationId xmlns:a16="http://schemas.microsoft.com/office/drawing/2014/main" id="{CF36AF7A-5F24-4F35-8547-06091F9D09A2}"/>
                  </a:ext>
                </a:extLst>
              </p:cNvPr>
              <p:cNvSpPr/>
              <p:nvPr/>
            </p:nvSpPr>
            <p:spPr>
              <a:xfrm>
                <a:off x="5283883" y="5770951"/>
                <a:ext cx="1386918"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Annotations</a:t>
                </a:r>
              </a:p>
            </p:txBody>
          </p:sp>
          <p:sp>
            <p:nvSpPr>
              <p:cNvPr id="37" name="Rectangle 36">
                <a:extLst>
                  <a:ext uri="{FF2B5EF4-FFF2-40B4-BE49-F238E27FC236}">
                    <a16:creationId xmlns:a16="http://schemas.microsoft.com/office/drawing/2014/main" id="{AF664C21-7D12-4584-984F-203BDCCF1FC0}"/>
                  </a:ext>
                </a:extLst>
              </p:cNvPr>
              <p:cNvSpPr/>
              <p:nvPr/>
            </p:nvSpPr>
            <p:spPr>
              <a:xfrm>
                <a:off x="5159426" y="2742138"/>
                <a:ext cx="1635832"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Cognitive skills</a:t>
                </a:r>
              </a:p>
            </p:txBody>
          </p:sp>
          <p:cxnSp>
            <p:nvCxnSpPr>
              <p:cNvPr id="38" name="Straight Arrow Connector 37">
                <a:extLst>
                  <a:ext uri="{FF2B5EF4-FFF2-40B4-BE49-F238E27FC236}">
                    <a16:creationId xmlns:a16="http://schemas.microsoft.com/office/drawing/2014/main" id="{013C96BA-C1D9-4048-BD99-718E95D81650}"/>
                  </a:ext>
                </a:extLst>
              </p:cNvPr>
              <p:cNvCxnSpPr>
                <a:cxnSpLocks/>
              </p:cNvCxnSpPr>
              <p:nvPr/>
            </p:nvCxnSpPr>
            <p:spPr>
              <a:xfrm>
                <a:off x="3546425" y="3699444"/>
                <a:ext cx="1487644" cy="0"/>
              </a:xfrm>
              <a:prstGeom prst="straightConnector1">
                <a:avLst/>
              </a:prstGeom>
              <a:noFill/>
              <a:ln w="25400" cap="flat" cmpd="sng" algn="ctr">
                <a:solidFill>
                  <a:srgbClr val="505050"/>
                </a:solidFill>
                <a:prstDash val="solid"/>
                <a:tailEnd type="triangle" w="med" len="med"/>
              </a:ln>
              <a:effectLst/>
            </p:spPr>
          </p:cxnSp>
          <p:cxnSp>
            <p:nvCxnSpPr>
              <p:cNvPr id="39" name="Straight Arrow Connector 38">
                <a:extLst>
                  <a:ext uri="{FF2B5EF4-FFF2-40B4-BE49-F238E27FC236}">
                    <a16:creationId xmlns:a16="http://schemas.microsoft.com/office/drawing/2014/main" id="{649437BB-FC05-47D4-9CB6-F2141F7AE0BF}"/>
                  </a:ext>
                </a:extLst>
              </p:cNvPr>
              <p:cNvCxnSpPr>
                <a:cxnSpLocks/>
              </p:cNvCxnSpPr>
              <p:nvPr/>
            </p:nvCxnSpPr>
            <p:spPr>
              <a:xfrm>
                <a:off x="5977342" y="4158616"/>
                <a:ext cx="0" cy="610280"/>
              </a:xfrm>
              <a:prstGeom prst="straightConnector1">
                <a:avLst/>
              </a:prstGeom>
              <a:noFill/>
              <a:ln w="25400" cap="flat" cmpd="sng" algn="ctr">
                <a:solidFill>
                  <a:srgbClr val="505050"/>
                </a:solidFill>
                <a:prstDash val="solid"/>
                <a:tailEnd type="triangle" w="med" len="med"/>
              </a:ln>
              <a:effectLst/>
            </p:spPr>
          </p:cxnSp>
          <p:sp>
            <p:nvSpPr>
              <p:cNvPr id="40" name="brain_2" title="Icon of a brain with circles and connection lines inside">
                <a:extLst>
                  <a:ext uri="{FF2B5EF4-FFF2-40B4-BE49-F238E27FC236}">
                    <a16:creationId xmlns:a16="http://schemas.microsoft.com/office/drawing/2014/main" id="{3028195F-222A-44F1-A625-086A1F7A618D}"/>
                  </a:ext>
                </a:extLst>
              </p:cNvPr>
              <p:cNvSpPr>
                <a:spLocks noChangeAspect="1" noEditPoints="1"/>
              </p:cNvSpPr>
              <p:nvPr/>
            </p:nvSpPr>
            <p:spPr bwMode="auto">
              <a:xfrm>
                <a:off x="5306894" y="3176939"/>
                <a:ext cx="1340896" cy="89911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nvGrpSpPr>
              <p:cNvPr id="41" name="Group 40">
                <a:extLst>
                  <a:ext uri="{FF2B5EF4-FFF2-40B4-BE49-F238E27FC236}">
                    <a16:creationId xmlns:a16="http://schemas.microsoft.com/office/drawing/2014/main" id="{A13659B9-5B38-4326-91E7-CAFD497965A0}"/>
                  </a:ext>
                </a:extLst>
              </p:cNvPr>
              <p:cNvGrpSpPr/>
              <p:nvPr/>
            </p:nvGrpSpPr>
            <p:grpSpPr>
              <a:xfrm>
                <a:off x="4917574" y="4952144"/>
                <a:ext cx="2119536" cy="554816"/>
                <a:chOff x="4875154" y="5225520"/>
                <a:chExt cx="2119536" cy="554816"/>
              </a:xfrm>
            </p:grpSpPr>
            <p:sp>
              <p:nvSpPr>
                <p:cNvPr id="42" name="BarChartVertical_E9EC" title="Icon of a vertical bar graph">
                  <a:extLst>
                    <a:ext uri="{FF2B5EF4-FFF2-40B4-BE49-F238E27FC236}">
                      <a16:creationId xmlns:a16="http://schemas.microsoft.com/office/drawing/2014/main" id="{9D748094-CF20-40C7-B31C-7C1B3749D021}"/>
                    </a:ext>
                  </a:extLst>
                </p:cNvPr>
                <p:cNvSpPr>
                  <a:spLocks noChangeAspect="1" noEditPoints="1"/>
                </p:cNvSpPr>
                <p:nvPr/>
              </p:nvSpPr>
              <p:spPr bwMode="auto">
                <a:xfrm>
                  <a:off x="4875154" y="5225520"/>
                  <a:ext cx="554686" cy="554816"/>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sp>
              <p:nvSpPr>
                <p:cNvPr id="43" name="Embed_ECCE" title="Icon of two chevron brackets around a backslash">
                  <a:extLst>
                    <a:ext uri="{FF2B5EF4-FFF2-40B4-BE49-F238E27FC236}">
                      <a16:creationId xmlns:a16="http://schemas.microsoft.com/office/drawing/2014/main" id="{398FE5CB-3373-4CF7-8F89-60FA855B87DA}"/>
                    </a:ext>
                  </a:extLst>
                </p:cNvPr>
                <p:cNvSpPr>
                  <a:spLocks noChangeAspect="1" noEditPoints="1"/>
                </p:cNvSpPr>
                <p:nvPr/>
              </p:nvSpPr>
              <p:spPr bwMode="auto">
                <a:xfrm>
                  <a:off x="5623793" y="5244677"/>
                  <a:ext cx="602364" cy="5165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4" name="Relationship_F003" title="Icon of three boxes connected by lines">
                  <a:extLst>
                    <a:ext uri="{FF2B5EF4-FFF2-40B4-BE49-F238E27FC236}">
                      <a16:creationId xmlns:a16="http://schemas.microsoft.com/office/drawing/2014/main" id="{B998DE6D-01E7-4B5A-BC9E-C7FAD434C994}"/>
                    </a:ext>
                  </a:extLst>
                </p:cNvPr>
                <p:cNvSpPr>
                  <a:spLocks noChangeAspect="1" noEditPoints="1"/>
                </p:cNvSpPr>
                <p:nvPr/>
              </p:nvSpPr>
              <p:spPr bwMode="auto">
                <a:xfrm>
                  <a:off x="6420110" y="5234222"/>
                  <a:ext cx="574580" cy="53741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grpSp>
        </p:grpSp>
        <p:sp>
          <p:nvSpPr>
            <p:cNvPr id="46" name="Rectangle 45">
              <a:extLst>
                <a:ext uri="{FF2B5EF4-FFF2-40B4-BE49-F238E27FC236}">
                  <a16:creationId xmlns:a16="http://schemas.microsoft.com/office/drawing/2014/main" id="{4DA911F9-EEA1-4B4D-B086-78E9AF57FFE4}"/>
                </a:ext>
              </a:extLst>
            </p:cNvPr>
            <p:cNvSpPr/>
            <p:nvPr/>
          </p:nvSpPr>
          <p:spPr>
            <a:xfrm>
              <a:off x="8970328" y="4319367"/>
              <a:ext cx="843573"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Search</a:t>
              </a:r>
            </a:p>
          </p:txBody>
        </p:sp>
        <p:cxnSp>
          <p:nvCxnSpPr>
            <p:cNvPr id="47" name="Straight Arrow Connector 46">
              <a:extLst>
                <a:ext uri="{FF2B5EF4-FFF2-40B4-BE49-F238E27FC236}">
                  <a16:creationId xmlns:a16="http://schemas.microsoft.com/office/drawing/2014/main" id="{B4C71B6E-0F72-46C8-B076-52C3D3FDDECF}"/>
                </a:ext>
              </a:extLst>
            </p:cNvPr>
            <p:cNvCxnSpPr>
              <a:cxnSpLocks/>
            </p:cNvCxnSpPr>
            <p:nvPr/>
          </p:nvCxnSpPr>
          <p:spPr>
            <a:xfrm>
              <a:off x="6929918" y="3866887"/>
              <a:ext cx="1487433" cy="0"/>
            </a:xfrm>
            <a:prstGeom prst="straightConnector1">
              <a:avLst/>
            </a:prstGeom>
            <a:noFill/>
            <a:ln w="25400" cap="flat" cmpd="sng" algn="ctr">
              <a:solidFill>
                <a:srgbClr val="505050"/>
              </a:solidFill>
              <a:prstDash val="solid"/>
              <a:tailEnd type="triangle" w="med" len="med"/>
            </a:ln>
            <a:effectLst/>
          </p:spPr>
        </p:cxnSp>
        <p:grpSp>
          <p:nvGrpSpPr>
            <p:cNvPr id="48" name="Group 47">
              <a:extLst>
                <a:ext uri="{FF2B5EF4-FFF2-40B4-BE49-F238E27FC236}">
                  <a16:creationId xmlns:a16="http://schemas.microsoft.com/office/drawing/2014/main" id="{4C1A6109-A270-4DEC-A30D-2DA00B995D80}"/>
                </a:ext>
              </a:extLst>
            </p:cNvPr>
            <p:cNvGrpSpPr/>
            <p:nvPr/>
          </p:nvGrpSpPr>
          <p:grpSpPr>
            <a:xfrm>
              <a:off x="8724810" y="3374808"/>
              <a:ext cx="1334609" cy="859141"/>
              <a:chOff x="8725181" y="3195687"/>
              <a:chExt cx="1334798" cy="859263"/>
            </a:xfrm>
          </p:grpSpPr>
          <p:sp>
            <p:nvSpPr>
              <p:cNvPr id="52" name="Freeform 13" title="Icon of a cloud">
                <a:extLst>
                  <a:ext uri="{FF2B5EF4-FFF2-40B4-BE49-F238E27FC236}">
                    <a16:creationId xmlns:a16="http://schemas.microsoft.com/office/drawing/2014/main" id="{7E86229A-8366-4912-80A8-573E5710CE4D}"/>
                  </a:ext>
                </a:extLst>
              </p:cNvPr>
              <p:cNvSpPr>
                <a:spLocks noChangeAspect="1"/>
              </p:cNvSpPr>
              <p:nvPr/>
            </p:nvSpPr>
            <p:spPr bwMode="auto">
              <a:xfrm>
                <a:off x="8725181" y="3195687"/>
                <a:ext cx="1334798" cy="73221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3" name="magnify" title="Icon of a magnifying glass">
                <a:extLst>
                  <a:ext uri="{FF2B5EF4-FFF2-40B4-BE49-F238E27FC236}">
                    <a16:creationId xmlns:a16="http://schemas.microsoft.com/office/drawing/2014/main" id="{82E8C79B-CCB3-4D75-81C0-520B4DB6124A}"/>
                  </a:ext>
                </a:extLst>
              </p:cNvPr>
              <p:cNvSpPr>
                <a:spLocks noChangeAspect="1" noEditPoints="1"/>
              </p:cNvSpPr>
              <p:nvPr/>
            </p:nvSpPr>
            <p:spPr bwMode="auto">
              <a:xfrm flipH="1">
                <a:off x="9053743" y="3390228"/>
                <a:ext cx="677674" cy="6647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grpSp>
    </p:spTree>
    <p:extLst>
      <p:ext uri="{BB962C8B-B14F-4D97-AF65-F5344CB8AC3E}">
        <p14:creationId xmlns:p14="http://schemas.microsoft.com/office/powerpoint/2010/main" val="3576887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dirty="0"/>
              <a:t>Cognitive Search Architecture</a:t>
            </a:r>
          </a:p>
        </p:txBody>
      </p:sp>
      <p:sp>
        <p:nvSpPr>
          <p:cNvPr id="135" name="Arrow: Pentagon 134">
            <a:extLst>
              <a:ext uri="{FF2B5EF4-FFF2-40B4-BE49-F238E27FC236}">
                <a16:creationId xmlns:a16="http://schemas.microsoft.com/office/drawing/2014/main" id="{440A2E41-E241-486B-9619-BD7CADEE51D9}"/>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a:ea typeface="Segoe UI" pitchFamily="34" charset="0"/>
                <a:cs typeface="Segoe UI" pitchFamily="34" charset="0"/>
              </a:rPr>
              <a:t>    Skillset: </a:t>
            </a:r>
          </a:p>
          <a:p>
            <a:pPr lvl="0" defTabSz="914102" fontAlgn="base">
              <a:lnSpc>
                <a:spcPct val="90000"/>
              </a:lnSpc>
              <a:spcBef>
                <a:spcPct val="0"/>
              </a:spcBef>
              <a:spcAft>
                <a:spcPct val="0"/>
              </a:spcAft>
              <a:defRPr/>
            </a:pPr>
            <a:r>
              <a:rPr lang="en-US" altLang="zh-CN" kern="0" dirty="0">
                <a:ea typeface="Segoe UI" pitchFamily="34" charset="0"/>
                <a:cs typeface="Segoe UI" pitchFamily="34" charset="0"/>
              </a:rPr>
              <a:t>Extensible and scalable
pipeline</a:t>
            </a:r>
            <a:r>
              <a:rPr lang="zh-CN" altLang="en-US" kern="0" dirty="0">
                <a:ea typeface="Segoe UI" pitchFamily="34" charset="0"/>
                <a:cs typeface="Segoe UI" pitchFamily="34" charset="0"/>
              </a:rPr>
              <a:t>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pic>
        <p:nvPicPr>
          <p:cNvPr id="137" name="Picture 136">
            <a:extLst>
              <a:ext uri="{FF2B5EF4-FFF2-40B4-BE49-F238E27FC236}">
                <a16:creationId xmlns:a16="http://schemas.microsoft.com/office/drawing/2014/main" id="{E6B22997-DB65-46FB-AFA5-F7B29092C51C}"/>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138" name="Arrow: Pentagon 137">
            <a:extLst>
              <a:ext uri="{FF2B5EF4-FFF2-40B4-BE49-F238E27FC236}">
                <a16:creationId xmlns:a16="http://schemas.microsoft.com/office/drawing/2014/main" id="{0E48AB0F-621F-4E44-B9FD-0DF28B32889F}"/>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algn="ctr" defTabSz="914102" fontAlgn="base">
              <a:lnSpc>
                <a:spcPct val="90000"/>
              </a:lnSpc>
              <a:spcBef>
                <a:spcPct val="0"/>
              </a:spcBef>
              <a:spcAft>
                <a:spcPct val="0"/>
              </a:spcAft>
              <a:defRPr/>
            </a:pPr>
            <a:r>
              <a:rPr lang="en-US" altLang="zh-CN" kern="0" dirty="0">
                <a:ea typeface="Segoe UI" pitchFamily="34" charset="0"/>
                <a:cs typeface="Segoe UI" pitchFamily="34" charset="0"/>
              </a:rPr>
              <a:t>Search index</a:t>
            </a:r>
            <a:r>
              <a:rPr lang="zh-CN" altLang="en-US" kern="0" dirty="0">
                <a:ea typeface="Segoe UI" pitchFamily="34" charset="0"/>
                <a:cs typeface="Segoe UI" pitchFamily="34" charset="0"/>
              </a:rPr>
              <a:t>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algn="ctr" defTabSz="914102" fontAlgn="base">
              <a:lnSpc>
                <a:spcPct val="90000"/>
              </a:lnSpc>
              <a:spcBef>
                <a:spcPct val="0"/>
              </a:spcBef>
              <a:spcAft>
                <a:spcPct val="0"/>
              </a:spcAft>
              <a:defRPr/>
            </a:pPr>
            <a:r>
              <a:rPr lang="en-US" altLang="zh-CN" kern="0" dirty="0">
                <a:ea typeface="Segoe UI" pitchFamily="34" charset="0"/>
                <a:cs typeface="Segoe UI" pitchFamily="34" charset="0"/>
              </a:rPr>
              <a:t>Document cracking</a:t>
            </a:r>
            <a:r>
              <a:rPr lang="zh-CN" altLang="en-US" kern="0" dirty="0">
                <a:ea typeface="Segoe UI" pitchFamily="34" charset="0"/>
                <a:cs typeface="Segoe UI" pitchFamily="34" charset="0"/>
              </a:rPr>
              <a:t>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Documents</a:t>
            </a:r>
          </a:p>
        </p:txBody>
      </p:sp>
      <p:pic>
        <p:nvPicPr>
          <p:cNvPr id="142" name="Picture 141">
            <a:extLst>
              <a:ext uri="{FF2B5EF4-FFF2-40B4-BE49-F238E27FC236}">
                <a16:creationId xmlns:a16="http://schemas.microsoft.com/office/drawing/2014/main" id="{F2786B36-7B83-4B3D-A9F9-F982A13E1A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143" name="Picture 142">
            <a:extLst>
              <a:ext uri="{FF2B5EF4-FFF2-40B4-BE49-F238E27FC236}">
                <a16:creationId xmlns:a16="http://schemas.microsoft.com/office/drawing/2014/main" id="{1BCA83A3-105E-4CBD-9AC0-E90F601DEC18}"/>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94536" y="3761395"/>
            <a:ext cx="1419340" cy="11082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914367">
              <a:lnSpc>
                <a:spcPct val="110000"/>
              </a:lnSpc>
              <a:buNone/>
              <a:defRPr/>
            </a:pPr>
            <a:r>
              <a:rPr lang="en-US" altLang="zh-CN" sz="1765" dirty="0">
                <a:solidFill>
                  <a:schemeClr val="tx1"/>
                </a:solidFill>
                <a:cs typeface="Segoe UI Semibold" panose="020B0702040204020203" pitchFamily="34" charset="0"/>
              </a:rPr>
              <a:t>client</a:t>
            </a:r>
            <a:br>
              <a:rPr lang="en-US" altLang="zh-CN" sz="1765" dirty="0">
                <a:solidFill>
                  <a:schemeClr val="tx1"/>
                </a:solidFill>
                <a:cs typeface="Segoe UI Semibold" panose="020B0702040204020203" pitchFamily="34" charset="0"/>
              </a:rPr>
            </a:br>
            <a:r>
              <a:rPr lang="en-US" altLang="zh-CN" sz="1765" dirty="0">
                <a:solidFill>
                  <a:schemeClr val="tx1"/>
                </a:solidFill>
                <a:cs typeface="Segoe UI Semibold" panose="020B0702040204020203" pitchFamily="34" charset="0"/>
              </a:rPr>
              <a:t>data</a:t>
            </a:r>
            <a:r>
              <a:rPr lang="zh-CN" altLang="en-US" sz="1765" dirty="0">
                <a:solidFill>
                  <a:schemeClr val="tx1"/>
                </a:solidFill>
                <a:cs typeface="Segoe UI Semibold" panose="020B0702040204020203" pitchFamily="34" charset="0"/>
              </a:rPr>
              <a:t>
</a:t>
            </a:r>
            <a:endPar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endParaRP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146" name="Text Placeholder 1">
            <a:extLst>
              <a:ext uri="{FF2B5EF4-FFF2-40B4-BE49-F238E27FC236}">
                <a16:creationId xmlns:a16="http://schemas.microsoft.com/office/drawing/2014/main" id="{CFD334DF-3CCA-4636-AF26-A0C83F42434E}"/>
              </a:ext>
            </a:extLst>
          </p:cNvPr>
          <p:cNvSpPr txBox="1">
            <a:spLocks/>
          </p:cNvSpPr>
          <p:nvPr/>
        </p:nvSpPr>
        <p:spPr>
          <a:xfrm>
            <a:off x="1628473" y="3866315"/>
            <a:ext cx="3130836" cy="336280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lang="en-US" altLang="zh-CN" sz="1765" dirty="0">
                <a:solidFill>
                  <a:schemeClr val="tx1"/>
                </a:solidFill>
                <a:cs typeface="Segoe UI Semibold" panose="020B0702040204020203" pitchFamily="34" charset="0"/>
              </a:rPr>
              <a:t>Azure has built-in cognitive skills</a:t>
            </a:r>
            <a:br>
              <a:rPr lang="en-US" altLang="zh-CN" sz="1765" dirty="0">
                <a:solidFill>
                  <a:schemeClr val="tx1"/>
                </a:solidFill>
                <a:cs typeface="Segoe UI Semibold" panose="020B0702040204020203" pitchFamily="34" charset="0"/>
              </a:rPr>
            </a:br>
            <a:r>
              <a:rPr lang="en-US" altLang="zh-CN" sz="1765" dirty="0">
                <a:solidFill>
                  <a:schemeClr val="tx1"/>
                </a:solidFill>
                <a:cs typeface="Segoe UI Semibold" panose="020B0702040204020203" pitchFamily="34" charset="0"/>
              </a:rPr>
              <a:t>OCR,</a:t>
            </a:r>
            <a:br>
              <a:rPr lang="en-US" altLang="zh-CN" sz="1765" dirty="0">
                <a:solidFill>
                  <a:schemeClr val="tx1"/>
                </a:solidFill>
                <a:cs typeface="Segoe UI Semibold" panose="020B0702040204020203" pitchFamily="34" charset="0"/>
              </a:rPr>
            </a:br>
            <a:r>
              <a:rPr lang="en-US" altLang="zh-CN" sz="1765" dirty="0">
                <a:solidFill>
                  <a:schemeClr val="tx1"/>
                </a:solidFill>
                <a:cs typeface="Segoe UI Semibold" panose="020B0702040204020203" pitchFamily="34" charset="0"/>
              </a:rPr>
              <a:t>keyword extraction,</a:t>
            </a:r>
            <a:br>
              <a:rPr lang="en-US" altLang="zh-CN" sz="1765" dirty="0">
                <a:solidFill>
                  <a:schemeClr val="tx1"/>
                </a:solidFill>
                <a:cs typeface="Segoe UI Semibold" panose="020B0702040204020203" pitchFamily="34" charset="0"/>
              </a:rPr>
            </a:br>
            <a:r>
              <a:rPr lang="en-US" altLang="zh-CN" sz="1765" dirty="0">
                <a:solidFill>
                  <a:schemeClr val="tx1"/>
                </a:solidFill>
                <a:cs typeface="Segoe UI Semibold" panose="020B0702040204020203" pitchFamily="34" charset="0"/>
              </a:rPr>
              <a:t>Sentiment analyzer, computer vision,
Form Recognizer,
ink recognizer,
entity linking,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4695144" y="132352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160" name="Group 159">
            <a:extLst>
              <a:ext uri="{FF2B5EF4-FFF2-40B4-BE49-F238E27FC236}">
                <a16:creationId xmlns:a16="http://schemas.microsoft.com/office/drawing/2014/main" id="{CF5C9FCF-D8DD-4ED7-B6E6-3704133F8EED}"/>
              </a:ext>
            </a:extLst>
          </p:cNvPr>
          <p:cNvGrpSpPr/>
          <p:nvPr/>
        </p:nvGrpSpPr>
        <p:grpSpPr>
          <a:xfrm>
            <a:off x="10226562" y="2566161"/>
            <a:ext cx="2320538" cy="1875698"/>
            <a:chOff x="2512468" y="3116262"/>
            <a:chExt cx="2367070" cy="1913309"/>
          </a:xfrm>
        </p:grpSpPr>
        <p:pic>
          <p:nvPicPr>
            <p:cNvPr id="161" name="Picture 160">
              <a:extLst>
                <a:ext uri="{FF2B5EF4-FFF2-40B4-BE49-F238E27FC236}">
                  <a16:creationId xmlns:a16="http://schemas.microsoft.com/office/drawing/2014/main" id="{FD2EA76F-D3FF-4865-9FF3-5F31198B107F}"/>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Index</a:t>
              </a:r>
            </a:p>
          </p:txBody>
        </p:sp>
      </p:grpSp>
      <p:sp>
        <p:nvSpPr>
          <p:cNvPr id="163" name="Text Placeholder 1">
            <a:extLst>
              <a:ext uri="{FF2B5EF4-FFF2-40B4-BE49-F238E27FC236}">
                <a16:creationId xmlns:a16="http://schemas.microsoft.com/office/drawing/2014/main" id="{2C3F5996-47E6-4268-B219-5963044D0969}"/>
              </a:ext>
            </a:extLst>
          </p:cNvPr>
          <p:cNvSpPr txBox="1">
            <a:spLocks/>
          </p:cNvSpPr>
          <p:nvPr/>
        </p:nvSpPr>
        <p:spPr>
          <a:xfrm>
            <a:off x="194536" y="4435270"/>
            <a:ext cx="1494043" cy="121884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.pdf</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.doc</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.jpeg</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a:t>
            </a:r>
          </a:p>
        </p:txBody>
      </p:sp>
      <p:sp>
        <p:nvSpPr>
          <p:cNvPr id="164" name="Text Placeholder 1">
            <a:extLst>
              <a:ext uri="{FF2B5EF4-FFF2-40B4-BE49-F238E27FC236}">
                <a16:creationId xmlns:a16="http://schemas.microsoft.com/office/drawing/2014/main" id="{C6FA1043-D3E2-4B68-B8CC-1EE1C35E416D}"/>
              </a:ext>
            </a:extLst>
          </p:cNvPr>
          <p:cNvSpPr txBox="1">
            <a:spLocks/>
          </p:cNvSpPr>
          <p:nvPr/>
        </p:nvSpPr>
        <p:spPr>
          <a:xfrm>
            <a:off x="5859933" y="4387059"/>
            <a:ext cx="2856173" cy="147517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Third Party Enrichers</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lang="en-US" altLang="zh-CN" sz="1372" dirty="0">
                <a:solidFill>
                  <a:schemeClr val="tx1"/>
                </a:solidFill>
                <a:latin typeface="Segoe UI"/>
                <a:cs typeface="Segoe UI Semibold" panose="020B0702040204020203" pitchFamily="34" charset="0"/>
              </a:rPr>
              <a:t>custom classification model,</a:t>
            </a:r>
            <a:br>
              <a:rPr lang="en-US" altLang="zh-CN" sz="1372" dirty="0">
                <a:solidFill>
                  <a:schemeClr val="tx1"/>
                </a:solidFill>
                <a:latin typeface="Segoe UI"/>
                <a:cs typeface="Segoe UI Semibold" panose="020B0702040204020203" pitchFamily="34" charset="0"/>
              </a:rPr>
            </a:br>
            <a:r>
              <a:rPr lang="en-US" altLang="zh-CN" sz="1372" dirty="0">
                <a:solidFill>
                  <a:schemeClr val="tx1"/>
                </a:solidFill>
                <a:latin typeface="Segoe UI"/>
                <a:cs typeface="Segoe UI Semibold" panose="020B0702040204020203" pitchFamily="34" charset="0"/>
              </a:rPr>
              <a:t>custom entity extraction,
Wait.</a:t>
            </a:r>
            <a:r>
              <a:rPr lang="zh-CN" altLang="en-US" sz="1372" dirty="0">
                <a:solidFill>
                  <a:schemeClr val="tx1"/>
                </a:solidFill>
                <a:latin typeface="Segoe UI"/>
                <a:cs typeface="Segoe UI Semibold" panose="020B0702040204020203" pitchFamily="34" charset="0"/>
              </a:rPr>
              <a:t>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pic>
        <p:nvPicPr>
          <p:cNvPr id="165" name="Picture 164">
            <a:extLst>
              <a:ext uri="{FF2B5EF4-FFF2-40B4-BE49-F238E27FC236}">
                <a16:creationId xmlns:a16="http://schemas.microsoft.com/office/drawing/2014/main" id="{5CB6113D-AA33-49BE-A24E-1710033C2A19}"/>
              </a:ext>
            </a:extLst>
          </p:cNvPr>
          <p:cNvPicPr>
            <a:picLocks noChangeAspect="1"/>
          </p:cNvPicPr>
          <p:nvPr/>
        </p:nvPicPr>
        <p:blipFill>
          <a:blip r:embed="rId5"/>
          <a:stretch>
            <a:fillRect/>
          </a:stretch>
        </p:blipFill>
        <p:spPr>
          <a:xfrm>
            <a:off x="5619289" y="5833061"/>
            <a:ext cx="578941" cy="625630"/>
          </a:xfrm>
          <a:prstGeom prst="rect">
            <a:avLst/>
          </a:prstGeom>
        </p:spPr>
      </p:pic>
      <p:sp>
        <p:nvSpPr>
          <p:cNvPr id="166" name="Rectangle 165">
            <a:extLst>
              <a:ext uri="{FF2B5EF4-FFF2-40B4-BE49-F238E27FC236}">
                <a16:creationId xmlns:a16="http://schemas.microsoft.com/office/drawing/2014/main" id="{F32F0ED6-4EC8-44E0-A744-133D9D82BD57}"/>
              </a:ext>
            </a:extLst>
          </p:cNvPr>
          <p:cNvSpPr/>
          <p:nvPr/>
        </p:nvSpPr>
        <p:spPr>
          <a:xfrm>
            <a:off x="6088166" y="5887624"/>
            <a:ext cx="1106393" cy="601318"/>
          </a:xfrm>
          <a:prstGeom prst="rect">
            <a:avLst/>
          </a:prstGeom>
        </p:spPr>
        <p:txBody>
          <a:bodyPr wrap="none">
            <a:spAutoFit/>
          </a:bodyPr>
          <a:lstStyle/>
          <a:p>
            <a:pPr lvl="0" algn="ctr" defTabSz="914367">
              <a:lnSpc>
                <a:spcPct val="110000"/>
              </a:lnSpc>
              <a:defRPr/>
            </a:pPr>
            <a:r>
              <a:rPr lang="en-US" sz="1029" dirty="0">
                <a:cs typeface="Segoe UI Semibold" panose="020B0702040204020203" pitchFamily="34" charset="0"/>
              </a:rPr>
              <a:t>Azure machines</a:t>
            </a:r>
            <a:br>
              <a:rPr lang="en-US" sz="1029" dirty="0">
                <a:cs typeface="Segoe UI Semibold" panose="020B0702040204020203" pitchFamily="34" charset="0"/>
              </a:rPr>
            </a:br>
            <a:r>
              <a:rPr lang="en-US" sz="1029" dirty="0">
                <a:cs typeface="Segoe UI Semibold" panose="020B0702040204020203" pitchFamily="34" charset="0"/>
              </a:rPr>
              <a:t>Learn
</a:t>
            </a:r>
            <a:endParaRPr kumimoji="0" lang="en-US" sz="1029" b="0" i="0" u="none" strike="noStrike" kern="1200" cap="none" spc="0" normalizeH="0" baseline="0" noProof="0" dirty="0">
              <a:ln>
                <a:noFill/>
              </a:ln>
              <a:effectLst/>
              <a:uLnTx/>
              <a:uFillTx/>
              <a:latin typeface="Segoe UI"/>
              <a:ea typeface="+mn-ea"/>
              <a:cs typeface="Segoe UI Semibold" panose="020B0702040204020203" pitchFamily="34" charset="0"/>
            </a:endParaRPr>
          </a:p>
        </p:txBody>
      </p:sp>
      <p:grpSp>
        <p:nvGrpSpPr>
          <p:cNvPr id="35" name="Group 264">
            <a:extLst>
              <a:ext uri="{FF2B5EF4-FFF2-40B4-BE49-F238E27FC236}">
                <a16:creationId xmlns:a16="http://schemas.microsoft.com/office/drawing/2014/main" id="{709D14D7-4C2B-4F09-91C1-890367EAD209}"/>
              </a:ext>
            </a:extLst>
          </p:cNvPr>
          <p:cNvGrpSpPr/>
          <p:nvPr/>
        </p:nvGrpSpPr>
        <p:grpSpPr>
          <a:xfrm>
            <a:off x="10978979" y="4967366"/>
            <a:ext cx="970449" cy="1517110"/>
            <a:chOff x="10907036" y="3393201"/>
            <a:chExt cx="986869" cy="1542780"/>
          </a:xfrm>
        </p:grpSpPr>
        <p:sp>
          <p:nvSpPr>
            <p:cNvPr id="38" name="Rectangle 351">
              <a:extLst>
                <a:ext uri="{FF2B5EF4-FFF2-40B4-BE49-F238E27FC236}">
                  <a16:creationId xmlns:a16="http://schemas.microsoft.com/office/drawing/2014/main" id="{B6D7F4A8-E78B-4030-A272-B590D09C987C}"/>
                </a:ext>
              </a:extLst>
            </p:cNvPr>
            <p:cNvSpPr/>
            <p:nvPr/>
          </p:nvSpPr>
          <p:spPr bwMode="auto">
            <a:xfrm>
              <a:off x="10907036" y="3393201"/>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nvGrpSpPr>
            <p:cNvPr id="39" name="Group 352">
              <a:extLst>
                <a:ext uri="{FF2B5EF4-FFF2-40B4-BE49-F238E27FC236}">
                  <a16:creationId xmlns:a16="http://schemas.microsoft.com/office/drawing/2014/main" id="{136584CE-4E9A-4EB2-9F26-CE1B4F333E0D}"/>
                </a:ext>
              </a:extLst>
            </p:cNvPr>
            <p:cNvGrpSpPr/>
            <p:nvPr/>
          </p:nvGrpSpPr>
          <p:grpSpPr>
            <a:xfrm>
              <a:off x="10991631" y="3514068"/>
              <a:ext cx="809559" cy="911731"/>
              <a:chOff x="10957073" y="3338495"/>
              <a:chExt cx="809559" cy="911731"/>
            </a:xfrm>
          </p:grpSpPr>
          <p:sp>
            <p:nvSpPr>
              <p:cNvPr id="41" name="TextBox 354">
                <a:extLst>
                  <a:ext uri="{FF2B5EF4-FFF2-40B4-BE49-F238E27FC236}">
                    <a16:creationId xmlns:a16="http://schemas.microsoft.com/office/drawing/2014/main" id="{97818E37-A8A2-4827-9D88-029D9DF5C025}"/>
                  </a:ext>
                </a:extLst>
              </p:cNvPr>
              <p:cNvSpPr txBox="1"/>
              <p:nvPr/>
            </p:nvSpPr>
            <p:spPr>
              <a:xfrm>
                <a:off x="11293243" y="3340109"/>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Web</a:t>
                </a:r>
              </a:p>
            </p:txBody>
          </p:sp>
          <p:sp>
            <p:nvSpPr>
              <p:cNvPr id="42" name="TextBox 355">
                <a:extLst>
                  <a:ext uri="{FF2B5EF4-FFF2-40B4-BE49-F238E27FC236}">
                    <a16:creationId xmlns:a16="http://schemas.microsoft.com/office/drawing/2014/main" id="{E74EBA52-034B-41CD-B138-F41405294541}"/>
                  </a:ext>
                </a:extLst>
              </p:cNvPr>
              <p:cNvSpPr txBox="1"/>
              <p:nvPr/>
            </p:nvSpPr>
            <p:spPr>
              <a:xfrm>
                <a:off x="11293243" y="3725641"/>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Mobile</a:t>
                </a:r>
              </a:p>
            </p:txBody>
          </p:sp>
          <p:sp>
            <p:nvSpPr>
              <p:cNvPr id="43" name="TextBox 356">
                <a:extLst>
                  <a:ext uri="{FF2B5EF4-FFF2-40B4-BE49-F238E27FC236}">
                    <a16:creationId xmlns:a16="http://schemas.microsoft.com/office/drawing/2014/main" id="{7576D8B7-1D79-49AB-B9FC-082FDD1FD630}"/>
                  </a:ext>
                </a:extLst>
              </p:cNvPr>
              <p:cNvSpPr txBox="1"/>
              <p:nvPr/>
            </p:nvSpPr>
            <p:spPr>
              <a:xfrm>
                <a:off x="11293243" y="4085909"/>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Bots</a:t>
                </a:r>
              </a:p>
            </p:txBody>
          </p:sp>
          <p:sp>
            <p:nvSpPr>
              <p:cNvPr id="44" name="Freeform 396">
                <a:extLst>
                  <a:ext uri="{FF2B5EF4-FFF2-40B4-BE49-F238E27FC236}">
                    <a16:creationId xmlns:a16="http://schemas.microsoft.com/office/drawing/2014/main" id="{E47D7B21-A737-411E-886A-CBF5F7833AA2}"/>
                  </a:ext>
                </a:extLst>
              </p:cNvPr>
              <p:cNvSpPr>
                <a:spLocks noChangeArrowheads="1"/>
              </p:cNvSpPr>
              <p:nvPr/>
            </p:nvSpPr>
            <p:spPr bwMode="auto">
              <a:xfrm>
                <a:off x="10988216" y="3338495"/>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Semilight"/>
                  <a:ea typeface="+mn-ea"/>
                  <a:cs typeface="+mn-cs"/>
                </a:endParaRPr>
              </a:p>
            </p:txBody>
          </p:sp>
          <p:sp>
            <p:nvSpPr>
              <p:cNvPr id="45" name="Freeform 397">
                <a:extLst>
                  <a:ext uri="{FF2B5EF4-FFF2-40B4-BE49-F238E27FC236}">
                    <a16:creationId xmlns:a16="http://schemas.microsoft.com/office/drawing/2014/main" id="{9BDBDE89-2BCB-4EE4-B520-AD3119D9F6BE}"/>
                  </a:ext>
                </a:extLst>
              </p:cNvPr>
              <p:cNvSpPr>
                <a:spLocks/>
              </p:cNvSpPr>
              <p:nvPr/>
            </p:nvSpPr>
            <p:spPr bwMode="auto">
              <a:xfrm>
                <a:off x="11015676" y="3694042"/>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Semilight"/>
                  <a:ea typeface="+mn-ea"/>
                  <a:cs typeface="+mn-cs"/>
                </a:endParaRPr>
              </a:p>
            </p:txBody>
          </p:sp>
          <p:sp>
            <p:nvSpPr>
              <p:cNvPr id="46" name="Freeform 405">
                <a:extLst>
                  <a:ext uri="{FF2B5EF4-FFF2-40B4-BE49-F238E27FC236}">
                    <a16:creationId xmlns:a16="http://schemas.microsoft.com/office/drawing/2014/main" id="{1E7C3338-7354-4949-AB74-051EEAA942AC}"/>
                  </a:ext>
                </a:extLst>
              </p:cNvPr>
              <p:cNvSpPr/>
              <p:nvPr/>
            </p:nvSpPr>
            <p:spPr bwMode="auto">
              <a:xfrm>
                <a:off x="10957073" y="4097971"/>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sp>
        <p:nvSpPr>
          <p:cNvPr id="3" name="Arrow: Pentagon 137">
            <a:extLst>
              <a:ext uri="{FF2B5EF4-FFF2-40B4-BE49-F238E27FC236}">
                <a16:creationId xmlns:a16="http://schemas.microsoft.com/office/drawing/2014/main" id="{562F268A-FB27-4200-98CC-94B78C154B91}"/>
              </a:ext>
            </a:extLst>
          </p:cNvPr>
          <p:cNvSpPr/>
          <p:nvPr/>
        </p:nvSpPr>
        <p:spPr bwMode="auto">
          <a:xfrm rot="5400000">
            <a:off x="11171342" y="4222889"/>
            <a:ext cx="526486" cy="824293"/>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grpSp>
        <p:nvGrpSpPr>
          <p:cNvPr id="51" name="Group 266">
            <a:extLst>
              <a:ext uri="{FF2B5EF4-FFF2-40B4-BE49-F238E27FC236}">
                <a16:creationId xmlns:a16="http://schemas.microsoft.com/office/drawing/2014/main" id="{44307349-035E-429C-A5B4-ED58EA46B704}"/>
              </a:ext>
            </a:extLst>
          </p:cNvPr>
          <p:cNvGrpSpPr/>
          <p:nvPr/>
        </p:nvGrpSpPr>
        <p:grpSpPr>
          <a:xfrm>
            <a:off x="7884280" y="5333749"/>
            <a:ext cx="319499" cy="204208"/>
            <a:chOff x="7884058" y="5368509"/>
            <a:chExt cx="324905" cy="207663"/>
          </a:xfrm>
          <a:solidFill>
            <a:srgbClr val="FFFFFF"/>
          </a:solidFill>
        </p:grpSpPr>
        <p:sp>
          <p:nvSpPr>
            <p:cNvPr id="52" name="Freeform 5">
              <a:extLst>
                <a:ext uri="{FF2B5EF4-FFF2-40B4-BE49-F238E27FC236}">
                  <a16:creationId xmlns:a16="http://schemas.microsoft.com/office/drawing/2014/main" id="{5DC7B398-99DB-4775-9617-E45CEDC7420A}"/>
                </a:ext>
              </a:extLst>
            </p:cNvPr>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3" name="Freeform 6">
              <a:extLst>
                <a:ext uri="{FF2B5EF4-FFF2-40B4-BE49-F238E27FC236}">
                  <a16:creationId xmlns:a16="http://schemas.microsoft.com/office/drawing/2014/main" id="{6E347475-1812-4241-9E94-5155AD487BE0}"/>
                </a:ext>
              </a:extLst>
            </p:cNvPr>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4" name="Freeform 7">
              <a:extLst>
                <a:ext uri="{FF2B5EF4-FFF2-40B4-BE49-F238E27FC236}">
                  <a16:creationId xmlns:a16="http://schemas.microsoft.com/office/drawing/2014/main" id="{CE00D3AB-399B-41E4-8B35-4B3CF60C51B1}"/>
                </a:ext>
              </a:extLst>
            </p:cNvPr>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5" name="Freeform 8">
              <a:extLst>
                <a:ext uri="{FF2B5EF4-FFF2-40B4-BE49-F238E27FC236}">
                  <a16:creationId xmlns:a16="http://schemas.microsoft.com/office/drawing/2014/main" id="{C801B1F6-8FC9-421A-A82C-C29B84B8C235}"/>
                </a:ext>
              </a:extLst>
            </p:cNvPr>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6" name="Freeform 9">
              <a:extLst>
                <a:ext uri="{FF2B5EF4-FFF2-40B4-BE49-F238E27FC236}">
                  <a16:creationId xmlns:a16="http://schemas.microsoft.com/office/drawing/2014/main" id="{88004F58-5FEB-4A09-A211-DEDE39D85BCA}"/>
                </a:ext>
              </a:extLst>
            </p:cNvPr>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grpSp>
      <p:pic>
        <p:nvPicPr>
          <p:cNvPr id="62" name="Picture 133">
            <a:extLst>
              <a:ext uri="{FF2B5EF4-FFF2-40B4-BE49-F238E27FC236}">
                <a16:creationId xmlns:a16="http://schemas.microsoft.com/office/drawing/2014/main" id="{063A44FA-ABE5-4EA9-A38C-07CA345B5670}"/>
              </a:ext>
            </a:extLst>
          </p:cNvPr>
          <p:cNvPicPr>
            <a:picLocks noChangeAspect="1"/>
          </p:cNvPicPr>
          <p:nvPr/>
        </p:nvPicPr>
        <p:blipFill>
          <a:blip r:embed="rId6">
            <a:duotone>
              <a:schemeClr val="bg2">
                <a:shade val="45000"/>
                <a:satMod val="135000"/>
              </a:schemeClr>
              <a:prstClr val="white"/>
            </a:duotone>
            <a:lum bright="-32000"/>
          </a:blip>
          <a:stretch>
            <a:fillRect/>
          </a:stretch>
        </p:blipFill>
        <p:spPr>
          <a:xfrm>
            <a:off x="11022439" y="6132937"/>
            <a:ext cx="284021" cy="260836"/>
          </a:xfrm>
          <a:prstGeom prst="rect">
            <a:avLst/>
          </a:prstGeom>
        </p:spPr>
      </p:pic>
      <p:sp>
        <p:nvSpPr>
          <p:cNvPr id="6" name="TextBox 356">
            <a:extLst>
              <a:ext uri="{FF2B5EF4-FFF2-40B4-BE49-F238E27FC236}">
                <a16:creationId xmlns:a16="http://schemas.microsoft.com/office/drawing/2014/main" id="{2404DE6F-D24B-48E2-9548-CC4A984046AA}"/>
              </a:ext>
            </a:extLst>
          </p:cNvPr>
          <p:cNvSpPr txBox="1"/>
          <p:nvPr/>
        </p:nvSpPr>
        <p:spPr>
          <a:xfrm>
            <a:off x="11429282" y="6177174"/>
            <a:ext cx="465512"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err="1">
                <a:ln>
                  <a:noFill/>
                </a:ln>
                <a:effectLst/>
                <a:uLnTx/>
                <a:uFillTx/>
                <a:latin typeface="Segoe UI Semilight"/>
                <a:ea typeface="+mn-ea"/>
                <a:cs typeface="Segoe UI Semilight" panose="020B0402040204020203" pitchFamily="34" charset="0"/>
              </a:rPr>
              <a:t>PowerBI</a:t>
            </a:r>
            <a:endPar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endParaRPr>
          </a:p>
        </p:txBody>
      </p:sp>
      <p:sp>
        <p:nvSpPr>
          <p:cNvPr id="7" name="Text Placeholder 1">
            <a:extLst>
              <a:ext uri="{FF2B5EF4-FFF2-40B4-BE49-F238E27FC236}">
                <a16:creationId xmlns:a16="http://schemas.microsoft.com/office/drawing/2014/main" id="{884AF32C-3023-4A1D-8BFE-2001D49D840A}"/>
              </a:ext>
            </a:extLst>
          </p:cNvPr>
          <p:cNvSpPr txBox="1">
            <a:spLocks/>
          </p:cNvSpPr>
          <p:nvPr/>
        </p:nvSpPr>
        <p:spPr>
          <a:xfrm>
            <a:off x="4183105" y="4677695"/>
            <a:ext cx="2856173" cy="231661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lang="en-US" altLang="zh-CN" sz="1372">
                <a:solidFill>
                  <a:schemeClr val="tx1"/>
                </a:solidFill>
                <a:latin typeface="Segoe UI"/>
                <a:cs typeface="Segoe UI Semibold" panose="020B0702040204020203" pitchFamily="34" charset="0"/>
              </a:rPr>
              <a:t>Text Analytics
translation
Content Moderator
personalize
QnA manufacturer
speech
Wait.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424978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011FE6-841D-7D19-130E-F45C7A8E709E}"/>
              </a:ext>
            </a:extLst>
          </p:cNvPr>
          <p:cNvSpPr>
            <a:spLocks noGrp="1"/>
          </p:cNvSpPr>
          <p:nvPr>
            <p:ph type="ftr" sz="quarter" idx="11"/>
          </p:nvPr>
        </p:nvSpPr>
        <p:spPr/>
        <p:txBody>
          <a:bodyPr/>
          <a:lstStyle/>
          <a:p>
            <a:endParaRPr lang="en-US"/>
          </a:p>
        </p:txBody>
      </p:sp>
      <p:sp>
        <p:nvSpPr>
          <p:cNvPr id="5" name="Title 1">
            <a:extLst>
              <a:ext uri="{FF2B5EF4-FFF2-40B4-BE49-F238E27FC236}">
                <a16:creationId xmlns:a16="http://schemas.microsoft.com/office/drawing/2014/main" id="{FF9A1DC8-0EAE-0929-1663-C896516FA905}"/>
              </a:ext>
            </a:extLst>
          </p:cNvPr>
          <p:cNvSpPr txBox="1">
            <a:spLocks/>
          </p:cNvSpPr>
          <p:nvPr/>
        </p:nvSpPr>
        <p:spPr>
          <a:xfrm>
            <a:off x="585216" y="1153647"/>
            <a:ext cx="9144000" cy="2769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sz="2000">
                <a:latin typeface="Segoe UI" panose="020B0502040204020203" pitchFamily="34" charset="0"/>
              </a:rPr>
              <a:t>Product Overview</a:t>
            </a:r>
          </a:p>
        </p:txBody>
      </p:sp>
      <p:sp>
        <p:nvSpPr>
          <p:cNvPr id="6" name="Text Placeholder 2">
            <a:extLst>
              <a:ext uri="{FF2B5EF4-FFF2-40B4-BE49-F238E27FC236}">
                <a16:creationId xmlns:a16="http://schemas.microsoft.com/office/drawing/2014/main" id="{D6CCF979-55D7-D90E-08E9-986CC29C4D8B}"/>
              </a:ext>
            </a:extLst>
          </p:cNvPr>
          <p:cNvSpPr txBox="1">
            <a:spLocks/>
          </p:cNvSpPr>
          <p:nvPr/>
        </p:nvSpPr>
        <p:spPr>
          <a:xfrm>
            <a:off x="585216" y="585788"/>
            <a:ext cx="9144000" cy="387798"/>
          </a:xfrm>
          <a:prstGeom prst="rect">
            <a:avLst/>
          </a:prstGeom>
          <a:noFill/>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accent3"/>
                </a:solidFill>
                <a:latin typeface="+mn-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solidFill>
                  <a:srgbClr val="00B0F0"/>
                </a:solidFill>
                <a:latin typeface="Segoe UI" panose="020B0502040204020203" pitchFamily="34" charset="0"/>
                <a:cs typeface="Segoe UI" panose="020B0502040204020203" pitchFamily="34" charset="0"/>
              </a:rPr>
              <a:t>Overview</a:t>
            </a:r>
          </a:p>
        </p:txBody>
      </p:sp>
      <p:sp>
        <p:nvSpPr>
          <p:cNvPr id="7" name="TextBox 6">
            <a:extLst>
              <a:ext uri="{FF2B5EF4-FFF2-40B4-BE49-F238E27FC236}">
                <a16:creationId xmlns:a16="http://schemas.microsoft.com/office/drawing/2014/main" id="{F0135219-E259-64C0-727B-83E2B102517A}"/>
              </a:ext>
            </a:extLst>
          </p:cNvPr>
          <p:cNvSpPr txBox="1"/>
          <p:nvPr/>
        </p:nvSpPr>
        <p:spPr>
          <a:xfrm>
            <a:off x="585216" y="1562719"/>
            <a:ext cx="10952796" cy="492443"/>
          </a:xfrm>
          <a:prstGeom prst="rect">
            <a:avLst/>
          </a:prstGeom>
          <a:noFill/>
        </p:spPr>
        <p:txBody>
          <a:bodyPr wrap="square" lIns="0" tIns="0" rIns="0" bIns="0" rtlCol="0">
            <a:spAutoFit/>
          </a:bodyPr>
          <a:lstStyle/>
          <a:p>
            <a:r>
              <a:rPr lang="en-US" sz="1600">
                <a:solidFill>
                  <a:srgbClr val="FFFFFF"/>
                </a:solidFill>
                <a:cs typeface="Segoe UI" panose="020B0502040204020203" pitchFamily="34" charset="0"/>
              </a:rPr>
              <a:t>Accelerate your web and mobile app performance with Azure Cache for Redis, the fully managed and secure cache solution for a seamless and reliable user experience.</a:t>
            </a:r>
          </a:p>
        </p:txBody>
      </p:sp>
      <p:sp>
        <p:nvSpPr>
          <p:cNvPr id="8" name="Title 1">
            <a:extLst>
              <a:ext uri="{FF2B5EF4-FFF2-40B4-BE49-F238E27FC236}">
                <a16:creationId xmlns:a16="http://schemas.microsoft.com/office/drawing/2014/main" id="{B23F512B-4580-D382-CB60-E76615803C1C}"/>
              </a:ext>
            </a:extLst>
          </p:cNvPr>
          <p:cNvSpPr txBox="1">
            <a:spLocks/>
          </p:cNvSpPr>
          <p:nvPr/>
        </p:nvSpPr>
        <p:spPr>
          <a:xfrm>
            <a:off x="585216" y="2455893"/>
            <a:ext cx="9144000" cy="2769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sz="2000">
                <a:solidFill>
                  <a:srgbClr val="FFFFFF"/>
                </a:solidFill>
                <a:latin typeface="Segoe UI" panose="020B0502040204020203" pitchFamily="34" charset="0"/>
              </a:rPr>
              <a:t>Product Offerings</a:t>
            </a:r>
          </a:p>
        </p:txBody>
      </p:sp>
      <p:graphicFrame>
        <p:nvGraphicFramePr>
          <p:cNvPr id="9" name="Table 7">
            <a:extLst>
              <a:ext uri="{FF2B5EF4-FFF2-40B4-BE49-F238E27FC236}">
                <a16:creationId xmlns:a16="http://schemas.microsoft.com/office/drawing/2014/main" id="{089A6AAA-2F6E-E56C-5854-31016DC7B56E}"/>
              </a:ext>
            </a:extLst>
          </p:cNvPr>
          <p:cNvGraphicFramePr>
            <a:graphicFrameLocks noGrp="1"/>
          </p:cNvGraphicFramePr>
          <p:nvPr>
            <p:extLst>
              <p:ext uri="{D42A27DB-BD31-4B8C-83A1-F6EECF244321}">
                <p14:modId xmlns:p14="http://schemas.microsoft.com/office/powerpoint/2010/main" val="2239480114"/>
              </p:ext>
            </p:extLst>
          </p:nvPr>
        </p:nvGraphicFramePr>
        <p:xfrm>
          <a:off x="557814" y="3631095"/>
          <a:ext cx="10952796" cy="2815379"/>
        </p:xfrm>
        <a:graphic>
          <a:graphicData uri="http://schemas.openxmlformats.org/drawingml/2006/table">
            <a:tbl>
              <a:tblPr firstRow="1" bandRow="1"/>
              <a:tblGrid>
                <a:gridCol w="5476398">
                  <a:extLst>
                    <a:ext uri="{9D8B030D-6E8A-4147-A177-3AD203B41FA5}">
                      <a16:colId xmlns:a16="http://schemas.microsoft.com/office/drawing/2014/main" val="3923988220"/>
                    </a:ext>
                  </a:extLst>
                </a:gridCol>
                <a:gridCol w="5476398">
                  <a:extLst>
                    <a:ext uri="{9D8B030D-6E8A-4147-A177-3AD203B41FA5}">
                      <a16:colId xmlns:a16="http://schemas.microsoft.com/office/drawing/2014/main" val="3908729439"/>
                    </a:ext>
                  </a:extLst>
                </a:gridCol>
              </a:tblGrid>
              <a:tr h="37864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400">
                          <a:latin typeface="Segoe UI" panose="020B0502040204020203" pitchFamily="34" charset="0"/>
                          <a:cs typeface="Segoe UI" panose="020B0502040204020203" pitchFamily="34" charset="0"/>
                        </a:rPr>
                        <a:t>Azure Cache for Redis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B0F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400">
                          <a:latin typeface="Segoe UI" panose="020B0502040204020203" pitchFamily="34" charset="0"/>
                          <a:cs typeface="Segoe UI" panose="020B0502040204020203" pitchFamily="34" charset="0"/>
                        </a:rPr>
                        <a:t>Azure Cache for Redis Enterprise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06348397"/>
                  </a:ext>
                </a:extLst>
              </a:tr>
              <a:tr h="243673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1</a:t>
                      </a:r>
                      <a:r>
                        <a:rPr lang="en-US" sz="1200" b="1" baseline="30000">
                          <a:latin typeface="Segoe UI" panose="020B0502040204020203" pitchFamily="34" charset="0"/>
                          <a:cs typeface="Segoe UI" panose="020B0502040204020203" pitchFamily="34" charset="0"/>
                        </a:rPr>
                        <a:t>st</a:t>
                      </a:r>
                      <a:r>
                        <a:rPr lang="en-US" sz="1200" b="1">
                          <a:latin typeface="Segoe UI" panose="020B0502040204020203" pitchFamily="34" charset="0"/>
                          <a:cs typeface="Segoe UI" panose="020B0502040204020203" pitchFamily="34" charset="0"/>
                        </a:rPr>
                        <a:t> Party Microsoft Product</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Premium Features: </a:t>
                      </a:r>
                      <a:r>
                        <a:rPr lang="en-US" sz="1200">
                          <a:latin typeface="Segoe UI" panose="020B0502040204020203" pitchFamily="34" charset="0"/>
                          <a:cs typeface="Segoe UI" panose="020B0502040204020203" pitchFamily="34" charset="0"/>
                        </a:rPr>
                        <a:t>Offers basic features such as SSL encryption, monitoring, and backup and restore</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Business Size: </a:t>
                      </a:r>
                      <a:r>
                        <a:rPr lang="en-US" sz="1200">
                          <a:latin typeface="Segoe UI" panose="020B0502040204020203" pitchFamily="34" charset="0"/>
                          <a:cs typeface="Segoe UI" panose="020B0502040204020203" pitchFamily="34" charset="0"/>
                        </a:rPr>
                        <a:t>Suitable for small to medium-scale applications that require caching for performance optimization</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Developed in Partnership with Redis Inc</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Scalability: </a:t>
                      </a:r>
                      <a:r>
                        <a:rPr lang="en-US" sz="1200">
                          <a:latin typeface="Segoe UI" panose="020B0502040204020203" pitchFamily="34" charset="0"/>
                          <a:cs typeface="Segoe UI" panose="020B0502040204020203" pitchFamily="34" charset="0"/>
                        </a:rPr>
                        <a:t>Offers Redis clustering for horizontal scalability and high availability</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Advanced Modules: </a:t>
                      </a:r>
                      <a:r>
                        <a:rPr lang="en-US" sz="1200">
                          <a:latin typeface="Segoe UI" panose="020B0502040204020203" pitchFamily="34" charset="0"/>
                          <a:cs typeface="Segoe UI" panose="020B0502040204020203" pitchFamily="34" charset="0"/>
                        </a:rPr>
                        <a:t>Provides advanced features such as persistence, disaster recovery, geo-replication, </a:t>
                      </a:r>
                      <a:r>
                        <a:rPr lang="en-US" sz="1200" err="1">
                          <a:latin typeface="Segoe UI" panose="020B0502040204020203" pitchFamily="34" charset="0"/>
                          <a:cs typeface="Segoe UI" panose="020B0502040204020203" pitchFamily="34" charset="0"/>
                        </a:rPr>
                        <a:t>RedisJSON</a:t>
                      </a:r>
                      <a:r>
                        <a:rPr lang="en-US" sz="1200">
                          <a:latin typeface="Segoe UI" panose="020B0502040204020203" pitchFamily="34" charset="0"/>
                          <a:cs typeface="Segoe UI" panose="020B0502040204020203" pitchFamily="34" charset="0"/>
                        </a:rPr>
                        <a:t>, and enhanced security</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Expanded Azure Compatibility: </a:t>
                      </a:r>
                      <a:r>
                        <a:rPr lang="en-US" sz="1200">
                          <a:latin typeface="Segoe UI" panose="020B0502040204020203" pitchFamily="34" charset="0"/>
                          <a:cs typeface="Segoe UI" panose="020B0502040204020203" pitchFamily="34" charset="0"/>
                        </a:rPr>
                        <a:t>Offers integration with Azure services such as Azure Virtual Network, Azure Active Directory, Functions, and Azure Monitor</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Resiliency: </a:t>
                      </a:r>
                      <a:r>
                        <a:rPr lang="en-US" sz="1200">
                          <a:latin typeface="Segoe UI" panose="020B0502040204020203" pitchFamily="34" charset="0"/>
                          <a:cs typeface="Segoe UI" panose="020B0502040204020203" pitchFamily="34" charset="0"/>
                        </a:rPr>
                        <a:t>Suitable for mission-critical applications that require high throughput, low latency, and enterprise-grade capabilities</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extLst>
                  <a:ext uri="{0D108BD9-81ED-4DB2-BD59-A6C34878D82A}">
                    <a16:rowId xmlns:a16="http://schemas.microsoft.com/office/drawing/2014/main" val="4026800182"/>
                  </a:ext>
                </a:extLst>
              </a:tr>
            </a:tbl>
          </a:graphicData>
        </a:graphic>
      </p:graphicFrame>
      <p:pic>
        <p:nvPicPr>
          <p:cNvPr id="10" name="Graphic 9">
            <a:extLst>
              <a:ext uri="{FF2B5EF4-FFF2-40B4-BE49-F238E27FC236}">
                <a16:creationId xmlns:a16="http://schemas.microsoft.com/office/drawing/2014/main" id="{A4A166FA-B05C-9978-E1E8-C42301B277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8804" y="2851464"/>
            <a:ext cx="750882" cy="750882"/>
          </a:xfrm>
          <a:prstGeom prst="rect">
            <a:avLst/>
          </a:prstGeom>
        </p:spPr>
      </p:pic>
      <p:pic>
        <p:nvPicPr>
          <p:cNvPr id="11" name="Picture 10" descr="Icon&#10;&#10;Description automatically generated">
            <a:extLst>
              <a:ext uri="{FF2B5EF4-FFF2-40B4-BE49-F238E27FC236}">
                <a16:creationId xmlns:a16="http://schemas.microsoft.com/office/drawing/2014/main" id="{D7573397-457A-CDA9-BD2C-7A6136656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941" y="2851464"/>
            <a:ext cx="770422" cy="660362"/>
          </a:xfrm>
          <a:prstGeom prst="rect">
            <a:avLst/>
          </a:prstGeom>
        </p:spPr>
      </p:pic>
    </p:spTree>
    <p:extLst>
      <p:ext uri="{BB962C8B-B14F-4D97-AF65-F5344CB8AC3E}">
        <p14:creationId xmlns:p14="http://schemas.microsoft.com/office/powerpoint/2010/main" val="273966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AECEC9-1546-A020-72D3-598EDCCD3C56}"/>
              </a:ext>
            </a:extLst>
          </p:cNvPr>
          <p:cNvSpPr>
            <a:spLocks noGrp="1"/>
          </p:cNvSpPr>
          <p:nvPr>
            <p:ph idx="1"/>
          </p:nvPr>
        </p:nvSpPr>
        <p:spPr/>
        <p:txBody>
          <a:bodyPr/>
          <a:lstStyle/>
          <a:p>
            <a:endParaRPr lang="zh-CN" altLang="en-US"/>
          </a:p>
        </p:txBody>
      </p:sp>
      <p:sp>
        <p:nvSpPr>
          <p:cNvPr id="4" name="Footer Placeholder 3">
            <a:extLst>
              <a:ext uri="{FF2B5EF4-FFF2-40B4-BE49-F238E27FC236}">
                <a16:creationId xmlns:a16="http://schemas.microsoft.com/office/drawing/2014/main" id="{8F479AE4-E941-2300-E546-C86E64B8F1F3}"/>
              </a:ext>
            </a:extLst>
          </p:cNvPr>
          <p:cNvSpPr>
            <a:spLocks noGrp="1"/>
          </p:cNvSpPr>
          <p:nvPr>
            <p:ph type="ftr" sz="quarter" idx="11"/>
          </p:nvPr>
        </p:nvSpPr>
        <p:spPr/>
        <p:txBody>
          <a:bodyPr/>
          <a:lstStyle/>
          <a:p>
            <a:endParaRPr lang="en-US"/>
          </a:p>
        </p:txBody>
      </p:sp>
      <p:sp>
        <p:nvSpPr>
          <p:cNvPr id="5" name="Title 3">
            <a:extLst>
              <a:ext uri="{FF2B5EF4-FFF2-40B4-BE49-F238E27FC236}">
                <a16:creationId xmlns:a16="http://schemas.microsoft.com/office/drawing/2014/main" id="{30E197F3-EAFE-27F0-6712-3CA794F51945}"/>
              </a:ext>
            </a:extLst>
          </p:cNvPr>
          <p:cNvSpPr txBox="1">
            <a:spLocks/>
          </p:cNvSpPr>
          <p:nvPr/>
        </p:nvSpPr>
        <p:spPr>
          <a:xfrm>
            <a:off x="360563" y="309411"/>
            <a:ext cx="10515600" cy="734805"/>
          </a:xfrm>
          <a:prstGeom prst="rect">
            <a:avLst/>
          </a:prstGeom>
        </p:spPr>
        <p:txBody>
          <a:bodyPr vert="horz" wrap="square" lIns="0" tIns="91440" rIns="146304" bIns="91440" rtlCol="0" anchor="t">
            <a:norm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a:lstStyle>
          <a:p>
            <a:r>
              <a:rPr lang="en-US" sz="2800" dirty="0">
                <a:solidFill>
                  <a:srgbClr val="00B0F0"/>
                </a:solidFill>
                <a:latin typeface="Segoe UI" panose="020B0502040204020203" pitchFamily="34" charset="0"/>
              </a:rPr>
              <a:t>How is Azure Cache for Redis Leveraged?</a:t>
            </a:r>
          </a:p>
        </p:txBody>
      </p:sp>
      <p:pic>
        <p:nvPicPr>
          <p:cNvPr id="6" name="Picture 5">
            <a:extLst>
              <a:ext uri="{FF2B5EF4-FFF2-40B4-BE49-F238E27FC236}">
                <a16:creationId xmlns:a16="http://schemas.microsoft.com/office/drawing/2014/main" id="{182E94CB-799C-AD9B-ED70-971A02CAEAF8}"/>
              </a:ext>
            </a:extLst>
          </p:cNvPr>
          <p:cNvPicPr>
            <a:picLocks noChangeAspect="1"/>
          </p:cNvPicPr>
          <p:nvPr/>
        </p:nvPicPr>
        <p:blipFill>
          <a:blip r:embed="rId2"/>
          <a:stretch>
            <a:fillRect/>
          </a:stretch>
        </p:blipFill>
        <p:spPr>
          <a:xfrm>
            <a:off x="360563" y="964086"/>
            <a:ext cx="6414412" cy="5613013"/>
          </a:xfrm>
          <a:prstGeom prst="rect">
            <a:avLst/>
          </a:prstGeom>
        </p:spPr>
      </p:pic>
      <p:sp>
        <p:nvSpPr>
          <p:cNvPr id="7" name="Rectangle 6">
            <a:extLst>
              <a:ext uri="{FF2B5EF4-FFF2-40B4-BE49-F238E27FC236}">
                <a16:creationId xmlns:a16="http://schemas.microsoft.com/office/drawing/2014/main" id="{89DA518F-7DF5-76E0-CBFA-968C859DC57A}"/>
              </a:ext>
            </a:extLst>
          </p:cNvPr>
          <p:cNvSpPr/>
          <p:nvPr/>
        </p:nvSpPr>
        <p:spPr bwMode="auto">
          <a:xfrm>
            <a:off x="1663395" y="2533137"/>
            <a:ext cx="4869927" cy="1190723"/>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05A056A-71EA-A73F-9144-D8F10CEB0B13}"/>
              </a:ext>
            </a:extLst>
          </p:cNvPr>
          <p:cNvSpPr/>
          <p:nvPr/>
        </p:nvSpPr>
        <p:spPr bwMode="auto">
          <a:xfrm>
            <a:off x="1663395" y="4499670"/>
            <a:ext cx="4927958" cy="1273860"/>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A92BD6B9-477D-CD7A-F414-5FF154A20BC5}"/>
              </a:ext>
            </a:extLst>
          </p:cNvPr>
          <p:cNvSpPr txBox="1">
            <a:spLocks/>
          </p:cNvSpPr>
          <p:nvPr/>
        </p:nvSpPr>
        <p:spPr>
          <a:xfrm>
            <a:off x="9312195" y="5737695"/>
            <a:ext cx="3052247" cy="2492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171450" indent="-171450">
              <a:buFont typeface="Arial" panose="020B0604020202020204" pitchFamily="34" charset="0"/>
              <a:buChar char="•"/>
            </a:pPr>
            <a:endParaRPr sz="1800">
              <a:solidFill>
                <a:srgbClr val="FFFFFF"/>
              </a:solidFill>
              <a:latin typeface="Segoe UI" panose="020B0502040204020203" pitchFamily="34" charset="0"/>
            </a:endParaRPr>
          </a:p>
        </p:txBody>
      </p:sp>
      <p:sp>
        <p:nvSpPr>
          <p:cNvPr id="10" name="Rectangle 9">
            <a:extLst>
              <a:ext uri="{FF2B5EF4-FFF2-40B4-BE49-F238E27FC236}">
                <a16:creationId xmlns:a16="http://schemas.microsoft.com/office/drawing/2014/main" id="{49A3EE0A-DB8E-2521-5AF4-2C5D18B228E4}"/>
              </a:ext>
            </a:extLst>
          </p:cNvPr>
          <p:cNvSpPr/>
          <p:nvPr/>
        </p:nvSpPr>
        <p:spPr bwMode="auto">
          <a:xfrm>
            <a:off x="3281585" y="961871"/>
            <a:ext cx="3309768" cy="330638"/>
          </a:xfrm>
          <a:prstGeom prst="rect">
            <a:avLst/>
          </a:prstGeom>
          <a:noFill/>
          <a:ln w="28575" cap="flat" cmpd="sng" algn="ctr">
            <a:solidFill>
              <a:srgbClr val="A367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E2FE7756-1618-D328-79A0-C02B6F55593E}"/>
              </a:ext>
            </a:extLst>
          </p:cNvPr>
          <p:cNvSpPr txBox="1">
            <a:spLocks/>
          </p:cNvSpPr>
          <p:nvPr/>
        </p:nvSpPr>
        <p:spPr>
          <a:xfrm>
            <a:off x="9521101" y="7638116"/>
            <a:ext cx="2926080"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sz="1400">
              <a:solidFill>
                <a:srgbClr val="FFFFFF"/>
              </a:solidFill>
              <a:latin typeface="Segoe UI" panose="020B0502040204020203" pitchFamily="34" charset="0"/>
            </a:endParaRPr>
          </a:p>
        </p:txBody>
      </p:sp>
      <p:grpSp>
        <p:nvGrpSpPr>
          <p:cNvPr id="12" name="Group 11">
            <a:extLst>
              <a:ext uri="{FF2B5EF4-FFF2-40B4-BE49-F238E27FC236}">
                <a16:creationId xmlns:a16="http://schemas.microsoft.com/office/drawing/2014/main" id="{7F2A0311-7510-8D8D-5B53-07A6EE233E2E}"/>
              </a:ext>
            </a:extLst>
          </p:cNvPr>
          <p:cNvGrpSpPr/>
          <p:nvPr/>
        </p:nvGrpSpPr>
        <p:grpSpPr>
          <a:xfrm>
            <a:off x="7947831" y="961324"/>
            <a:ext cx="3422590" cy="1380146"/>
            <a:chOff x="7533118" y="3495230"/>
            <a:chExt cx="3422590" cy="1380146"/>
          </a:xfrm>
        </p:grpSpPr>
        <p:sp>
          <p:nvSpPr>
            <p:cNvPr id="13" name="Rectangle: Rounded Corners 12">
              <a:extLst>
                <a:ext uri="{FF2B5EF4-FFF2-40B4-BE49-F238E27FC236}">
                  <a16:creationId xmlns:a16="http://schemas.microsoft.com/office/drawing/2014/main" id="{A712478F-ADF2-E575-9D1E-7DF95F15B606}"/>
                </a:ext>
              </a:extLst>
            </p:cNvPr>
            <p:cNvSpPr/>
            <p:nvPr/>
          </p:nvSpPr>
          <p:spPr>
            <a:xfrm>
              <a:off x="7533118" y="3495230"/>
              <a:ext cx="3422590" cy="1380146"/>
            </a:xfrm>
            <a:prstGeom prst="roundRect">
              <a:avLst>
                <a:gd name="adj" fmla="val 8617"/>
              </a:avLst>
            </a:prstGeom>
            <a:solidFill>
              <a:srgbClr val="A367DC"/>
            </a:solidFill>
            <a:ln w="10795" cap="flat" cmpd="sng" algn="ctr">
              <a:solidFill>
                <a:srgbClr val="A367D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143010BC-518C-24ED-137E-17BE530064A4}"/>
                </a:ext>
              </a:extLst>
            </p:cNvPr>
            <p:cNvGrpSpPr/>
            <p:nvPr/>
          </p:nvGrpSpPr>
          <p:grpSpPr>
            <a:xfrm>
              <a:off x="7780058" y="3563042"/>
              <a:ext cx="2926080" cy="1244522"/>
              <a:chOff x="8266176" y="3062694"/>
              <a:chExt cx="2926080" cy="1244522"/>
            </a:xfrm>
          </p:grpSpPr>
          <p:sp>
            <p:nvSpPr>
              <p:cNvPr id="15" name="Title 1">
                <a:extLst>
                  <a:ext uri="{FF2B5EF4-FFF2-40B4-BE49-F238E27FC236}">
                    <a16:creationId xmlns:a16="http://schemas.microsoft.com/office/drawing/2014/main" id="{83BA530D-08D5-DEE7-D967-C30D01182708}"/>
                  </a:ext>
                </a:extLst>
              </p:cNvPr>
              <p:cNvSpPr txBox="1">
                <a:spLocks/>
              </p:cNvSpPr>
              <p:nvPr/>
            </p:nvSpPr>
            <p:spPr>
              <a:xfrm>
                <a:off x="8266176" y="3739368"/>
                <a:ext cx="2926080" cy="56784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Session Store</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9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Easily resume a user's journey on any mobile or web application by quickly sorting the data of their last session regardless of where they are across the globe</a:t>
                </a:r>
                <a:endParaRPr kumimoji="0" lang="en-US" sz="1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p:txBody>
          </p:sp>
          <p:grpSp>
            <p:nvGrpSpPr>
              <p:cNvPr id="16" name="Group 15">
                <a:extLst>
                  <a:ext uri="{FF2B5EF4-FFF2-40B4-BE49-F238E27FC236}">
                    <a16:creationId xmlns:a16="http://schemas.microsoft.com/office/drawing/2014/main" id="{A98BE32F-A674-1547-ABDC-7DEAF7E085C0}"/>
                  </a:ext>
                </a:extLst>
              </p:cNvPr>
              <p:cNvGrpSpPr/>
              <p:nvPr/>
            </p:nvGrpSpPr>
            <p:grpSpPr>
              <a:xfrm>
                <a:off x="9313548" y="3062694"/>
                <a:ext cx="712036" cy="632988"/>
                <a:chOff x="9480191" y="3041329"/>
                <a:chExt cx="712036" cy="632988"/>
              </a:xfrm>
            </p:grpSpPr>
            <p:pic>
              <p:nvPicPr>
                <p:cNvPr id="17" name="Graphic 16">
                  <a:extLst>
                    <a:ext uri="{FF2B5EF4-FFF2-40B4-BE49-F238E27FC236}">
                      <a16:creationId xmlns:a16="http://schemas.microsoft.com/office/drawing/2014/main" id="{DFB3D498-0712-88DF-A041-F6447DB13E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0191" y="3041329"/>
                  <a:ext cx="585985" cy="585985"/>
                </a:xfrm>
                <a:prstGeom prst="rect">
                  <a:avLst/>
                </a:prstGeom>
              </p:spPr>
            </p:pic>
            <p:pic>
              <p:nvPicPr>
                <p:cNvPr id="18" name="Graphic 17" descr="User with solid fill">
                  <a:extLst>
                    <a:ext uri="{FF2B5EF4-FFF2-40B4-BE49-F238E27FC236}">
                      <a16:creationId xmlns:a16="http://schemas.microsoft.com/office/drawing/2014/main" id="{6BB29C48-968C-A78D-AEA1-88421F3A05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6739" y="3198829"/>
                  <a:ext cx="475488" cy="475488"/>
                </a:xfrm>
                <a:prstGeom prst="rect">
                  <a:avLst/>
                </a:prstGeom>
              </p:spPr>
            </p:pic>
          </p:grpSp>
        </p:grpSp>
      </p:grpSp>
      <p:cxnSp>
        <p:nvCxnSpPr>
          <p:cNvPr id="19" name="Straight Connector 18">
            <a:extLst>
              <a:ext uri="{FF2B5EF4-FFF2-40B4-BE49-F238E27FC236}">
                <a16:creationId xmlns:a16="http://schemas.microsoft.com/office/drawing/2014/main" id="{3C63E335-2E18-209A-5E2C-B853AED0F1D5}"/>
              </a:ext>
            </a:extLst>
          </p:cNvPr>
          <p:cNvCxnSpPr>
            <a:cxnSpLocks/>
            <a:stCxn id="10" idx="3"/>
            <a:endCxn id="13" idx="1"/>
          </p:cNvCxnSpPr>
          <p:nvPr/>
        </p:nvCxnSpPr>
        <p:spPr>
          <a:xfrm>
            <a:off x="6591353" y="1127190"/>
            <a:ext cx="1356478" cy="524207"/>
          </a:xfrm>
          <a:prstGeom prst="line">
            <a:avLst/>
          </a:prstGeom>
          <a:noFill/>
          <a:ln w="28575" cap="flat" cmpd="sng" algn="ctr">
            <a:solidFill>
              <a:srgbClr val="A367DC"/>
            </a:solidFill>
            <a:prstDash val="sysDot"/>
          </a:ln>
          <a:effectLst/>
        </p:spPr>
      </p:cxnSp>
      <p:grpSp>
        <p:nvGrpSpPr>
          <p:cNvPr id="20" name="Group 19">
            <a:extLst>
              <a:ext uri="{FF2B5EF4-FFF2-40B4-BE49-F238E27FC236}">
                <a16:creationId xmlns:a16="http://schemas.microsoft.com/office/drawing/2014/main" id="{BB266A71-E4E3-A06B-6A70-47558787D42F}"/>
              </a:ext>
            </a:extLst>
          </p:cNvPr>
          <p:cNvGrpSpPr/>
          <p:nvPr/>
        </p:nvGrpSpPr>
        <p:grpSpPr>
          <a:xfrm>
            <a:off x="7947831" y="4886157"/>
            <a:ext cx="3422590" cy="1380146"/>
            <a:chOff x="7947943" y="2938902"/>
            <a:chExt cx="3422590" cy="1380146"/>
          </a:xfrm>
        </p:grpSpPr>
        <p:grpSp>
          <p:nvGrpSpPr>
            <p:cNvPr id="21" name="Group 20">
              <a:extLst>
                <a:ext uri="{FF2B5EF4-FFF2-40B4-BE49-F238E27FC236}">
                  <a16:creationId xmlns:a16="http://schemas.microsoft.com/office/drawing/2014/main" id="{5DAB2167-3CF5-3F6C-6174-F8BCAFA0924F}"/>
                </a:ext>
              </a:extLst>
            </p:cNvPr>
            <p:cNvGrpSpPr/>
            <p:nvPr/>
          </p:nvGrpSpPr>
          <p:grpSpPr>
            <a:xfrm>
              <a:off x="7947943" y="2938902"/>
              <a:ext cx="3422590" cy="1380146"/>
              <a:chOff x="7533118" y="3495230"/>
              <a:chExt cx="3422590" cy="1380146"/>
            </a:xfrm>
            <a:solidFill>
              <a:srgbClr val="00B0F0"/>
            </a:solidFill>
          </p:grpSpPr>
          <p:sp>
            <p:nvSpPr>
              <p:cNvPr id="24" name="Rectangle: Rounded Corners 23">
                <a:extLst>
                  <a:ext uri="{FF2B5EF4-FFF2-40B4-BE49-F238E27FC236}">
                    <a16:creationId xmlns:a16="http://schemas.microsoft.com/office/drawing/2014/main" id="{2F40353D-E9BA-AE92-AA40-B7F9499034D2}"/>
                  </a:ext>
                </a:extLst>
              </p:cNvPr>
              <p:cNvSpPr/>
              <p:nvPr/>
            </p:nvSpPr>
            <p:spPr>
              <a:xfrm>
                <a:off x="7533118" y="3495230"/>
                <a:ext cx="3422590" cy="1380146"/>
              </a:xfrm>
              <a:prstGeom prst="roundRect">
                <a:avLst>
                  <a:gd name="adj" fmla="val 8617"/>
                </a:avLst>
              </a:prstGeom>
              <a:grpFill/>
              <a:ln w="10795"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Title 1">
                <a:extLst>
                  <a:ext uri="{FF2B5EF4-FFF2-40B4-BE49-F238E27FC236}">
                    <a16:creationId xmlns:a16="http://schemas.microsoft.com/office/drawing/2014/main" id="{C93DFBC2-9C00-56F5-0685-CCDBF99D0E9A}"/>
                  </a:ext>
                </a:extLst>
              </p:cNvPr>
              <p:cNvSpPr txBox="1">
                <a:spLocks/>
              </p:cNvSpPr>
              <p:nvPr/>
            </p:nvSpPr>
            <p:spPr>
              <a:xfrm>
                <a:off x="7780058" y="4239716"/>
                <a:ext cx="2926080" cy="567848"/>
              </a:xfrm>
              <a:prstGeom prst="rect">
                <a:avLst/>
              </a:prstGeom>
              <a:grpFill/>
              <a:ln>
                <a:solidFill>
                  <a:srgbClr val="00B0F0"/>
                </a:solidFill>
              </a:ln>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Distributed Cache</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9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All images need to be consistently accessed and are static therefore, minimizes load times by keeping all assets into a cache no matter where the user is across the globe</a:t>
                </a:r>
                <a:endParaRPr kumimoji="0" lang="en-US" sz="1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p:txBody>
          </p:sp>
        </p:grpSp>
        <p:pic>
          <p:nvPicPr>
            <p:cNvPr id="22" name="Graphic 21">
              <a:extLst>
                <a:ext uri="{FF2B5EF4-FFF2-40B4-BE49-F238E27FC236}">
                  <a16:creationId xmlns:a16="http://schemas.microsoft.com/office/drawing/2014/main" id="{0D860026-1762-502D-2381-A6B1913C98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14495" y="2944217"/>
              <a:ext cx="495109" cy="495109"/>
            </a:xfrm>
            <a:prstGeom prst="rect">
              <a:avLst/>
            </a:prstGeom>
          </p:spPr>
        </p:pic>
        <p:pic>
          <p:nvPicPr>
            <p:cNvPr id="23" name="Graphic 22">
              <a:extLst>
                <a:ext uri="{FF2B5EF4-FFF2-40B4-BE49-F238E27FC236}">
                  <a16:creationId xmlns:a16="http://schemas.microsoft.com/office/drawing/2014/main" id="{C6DDE32A-471A-0725-6762-52DCF62C74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1873" y="3191771"/>
              <a:ext cx="495109" cy="495109"/>
            </a:xfrm>
            <a:prstGeom prst="rect">
              <a:avLst/>
            </a:prstGeom>
          </p:spPr>
        </p:pic>
      </p:grpSp>
      <p:cxnSp>
        <p:nvCxnSpPr>
          <p:cNvPr id="26" name="Straight Connector 25">
            <a:extLst>
              <a:ext uri="{FF2B5EF4-FFF2-40B4-BE49-F238E27FC236}">
                <a16:creationId xmlns:a16="http://schemas.microsoft.com/office/drawing/2014/main" id="{BF3706E3-6446-1809-A54A-D2A901172699}"/>
              </a:ext>
            </a:extLst>
          </p:cNvPr>
          <p:cNvCxnSpPr>
            <a:cxnSpLocks/>
            <a:stCxn id="8" idx="3"/>
            <a:endCxn id="24" idx="1"/>
          </p:cNvCxnSpPr>
          <p:nvPr/>
        </p:nvCxnSpPr>
        <p:spPr>
          <a:xfrm>
            <a:off x="6591353" y="5136600"/>
            <a:ext cx="1356478" cy="439630"/>
          </a:xfrm>
          <a:prstGeom prst="line">
            <a:avLst/>
          </a:prstGeom>
          <a:noFill/>
          <a:ln w="28575" cap="flat" cmpd="sng" algn="ctr">
            <a:solidFill>
              <a:srgbClr val="00B0F0"/>
            </a:solidFill>
            <a:prstDash val="sysDot"/>
          </a:ln>
          <a:effectLst/>
        </p:spPr>
      </p:cxnSp>
      <p:cxnSp>
        <p:nvCxnSpPr>
          <p:cNvPr id="27" name="Straight Connector 26">
            <a:extLst>
              <a:ext uri="{FF2B5EF4-FFF2-40B4-BE49-F238E27FC236}">
                <a16:creationId xmlns:a16="http://schemas.microsoft.com/office/drawing/2014/main" id="{4E8E2CF4-C210-E7B8-7CCF-FA68DA643C48}"/>
              </a:ext>
            </a:extLst>
          </p:cNvPr>
          <p:cNvCxnSpPr>
            <a:cxnSpLocks/>
            <a:stCxn id="7" idx="3"/>
            <a:endCxn id="24" idx="1"/>
          </p:cNvCxnSpPr>
          <p:nvPr/>
        </p:nvCxnSpPr>
        <p:spPr>
          <a:xfrm>
            <a:off x="6533322" y="3128499"/>
            <a:ext cx="1414509" cy="2447731"/>
          </a:xfrm>
          <a:prstGeom prst="line">
            <a:avLst/>
          </a:prstGeom>
          <a:noFill/>
          <a:ln w="28575" cap="flat" cmpd="sng" algn="ctr">
            <a:solidFill>
              <a:srgbClr val="00B0F0"/>
            </a:solidFill>
            <a:prstDash val="sysDot"/>
          </a:ln>
          <a:effectLst/>
        </p:spPr>
      </p:cxnSp>
      <p:grpSp>
        <p:nvGrpSpPr>
          <p:cNvPr id="28" name="Group 27">
            <a:extLst>
              <a:ext uri="{FF2B5EF4-FFF2-40B4-BE49-F238E27FC236}">
                <a16:creationId xmlns:a16="http://schemas.microsoft.com/office/drawing/2014/main" id="{74F8A2ED-AD75-EA72-A54C-F1573CE8EBDD}"/>
              </a:ext>
            </a:extLst>
          </p:cNvPr>
          <p:cNvGrpSpPr/>
          <p:nvPr/>
        </p:nvGrpSpPr>
        <p:grpSpPr>
          <a:xfrm>
            <a:off x="7947831" y="2923740"/>
            <a:ext cx="3422590" cy="1380146"/>
            <a:chOff x="7946628" y="4557041"/>
            <a:chExt cx="3422590" cy="1380146"/>
          </a:xfrm>
        </p:grpSpPr>
        <p:grpSp>
          <p:nvGrpSpPr>
            <p:cNvPr id="29" name="Group 28">
              <a:extLst>
                <a:ext uri="{FF2B5EF4-FFF2-40B4-BE49-F238E27FC236}">
                  <a16:creationId xmlns:a16="http://schemas.microsoft.com/office/drawing/2014/main" id="{EED7E480-8AF0-6FBE-A6D0-B8DCD352D352}"/>
                </a:ext>
              </a:extLst>
            </p:cNvPr>
            <p:cNvGrpSpPr/>
            <p:nvPr/>
          </p:nvGrpSpPr>
          <p:grpSpPr>
            <a:xfrm>
              <a:off x="7946628" y="4557041"/>
              <a:ext cx="3422590" cy="1380146"/>
              <a:chOff x="7533118" y="3495230"/>
              <a:chExt cx="3422590" cy="1380146"/>
            </a:xfrm>
            <a:solidFill>
              <a:srgbClr val="92D050"/>
            </a:solidFill>
          </p:grpSpPr>
          <p:sp>
            <p:nvSpPr>
              <p:cNvPr id="32" name="Rectangle: Rounded Corners 31">
                <a:extLst>
                  <a:ext uri="{FF2B5EF4-FFF2-40B4-BE49-F238E27FC236}">
                    <a16:creationId xmlns:a16="http://schemas.microsoft.com/office/drawing/2014/main" id="{9F6E1522-6865-4B91-FD82-26EB8D688198}"/>
                  </a:ext>
                </a:extLst>
              </p:cNvPr>
              <p:cNvSpPr/>
              <p:nvPr/>
            </p:nvSpPr>
            <p:spPr>
              <a:xfrm>
                <a:off x="7533118" y="3495230"/>
                <a:ext cx="3422590" cy="1380146"/>
              </a:xfrm>
              <a:prstGeom prst="roundRect">
                <a:avLst>
                  <a:gd name="adj" fmla="val 8617"/>
                </a:avLst>
              </a:pr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Title 1">
                <a:extLst>
                  <a:ext uri="{FF2B5EF4-FFF2-40B4-BE49-F238E27FC236}">
                    <a16:creationId xmlns:a16="http://schemas.microsoft.com/office/drawing/2014/main" id="{009E7804-5471-725E-C926-B9267AC31A60}"/>
                  </a:ext>
                </a:extLst>
              </p:cNvPr>
              <p:cNvSpPr txBox="1">
                <a:spLocks/>
              </p:cNvSpPr>
              <p:nvPr/>
            </p:nvSpPr>
            <p:spPr>
              <a:xfrm>
                <a:off x="7780058" y="4239716"/>
                <a:ext cx="2926080" cy="567848"/>
              </a:xfrm>
              <a:prstGeom prst="rect">
                <a:avLst/>
              </a:prstGeom>
              <a:grpFill/>
              <a:ln>
                <a:noFill/>
              </a:ln>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Message Broker Store</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9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Azure Cache for Redis can communicate across all Microservices. In the example, it communicated with its ad server to give a recommended ad for the shopper</a:t>
                </a:r>
              </a:p>
            </p:txBody>
          </p:sp>
        </p:grpSp>
        <p:pic>
          <p:nvPicPr>
            <p:cNvPr id="30" name="Graphic 29">
              <a:extLst>
                <a:ext uri="{FF2B5EF4-FFF2-40B4-BE49-F238E27FC236}">
                  <a16:creationId xmlns:a16="http://schemas.microsoft.com/office/drawing/2014/main" id="{D886C451-425C-16D9-9321-775232F5F7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21494" y="4708318"/>
              <a:ext cx="475488" cy="475488"/>
            </a:xfrm>
            <a:prstGeom prst="rect">
              <a:avLst/>
            </a:prstGeom>
          </p:spPr>
        </p:pic>
        <p:pic>
          <p:nvPicPr>
            <p:cNvPr id="31" name="Graphic 30">
              <a:extLst>
                <a:ext uri="{FF2B5EF4-FFF2-40B4-BE49-F238E27FC236}">
                  <a16:creationId xmlns:a16="http://schemas.microsoft.com/office/drawing/2014/main" id="{6669380D-55C7-0834-12A5-0A2071ED94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9659238" y="4867783"/>
              <a:ext cx="475488" cy="475488"/>
            </a:xfrm>
            <a:prstGeom prst="rect">
              <a:avLst/>
            </a:prstGeom>
          </p:spPr>
        </p:pic>
      </p:grpSp>
      <p:sp>
        <p:nvSpPr>
          <p:cNvPr id="34" name="Rectangle 33">
            <a:extLst>
              <a:ext uri="{FF2B5EF4-FFF2-40B4-BE49-F238E27FC236}">
                <a16:creationId xmlns:a16="http://schemas.microsoft.com/office/drawing/2014/main" id="{6A442940-9E02-0F60-21E5-A714C1EB140B}"/>
              </a:ext>
            </a:extLst>
          </p:cNvPr>
          <p:cNvSpPr/>
          <p:nvPr/>
        </p:nvSpPr>
        <p:spPr bwMode="auto">
          <a:xfrm>
            <a:off x="1142506" y="959603"/>
            <a:ext cx="2086607" cy="330638"/>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22E8C859-5BDE-4A4C-7966-BD6A2FD136A6}"/>
              </a:ext>
            </a:extLst>
          </p:cNvPr>
          <p:cNvSpPr/>
          <p:nvPr/>
        </p:nvSpPr>
        <p:spPr bwMode="auto">
          <a:xfrm>
            <a:off x="360563" y="1623356"/>
            <a:ext cx="1176689" cy="1875217"/>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293A9A2-6ED9-F3AC-517E-3F4337168D0A}"/>
              </a:ext>
            </a:extLst>
          </p:cNvPr>
          <p:cNvSpPr/>
          <p:nvPr/>
        </p:nvSpPr>
        <p:spPr bwMode="auto">
          <a:xfrm>
            <a:off x="1599096" y="1615122"/>
            <a:ext cx="4866206" cy="568716"/>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08743805-2A92-7A71-0D76-4905EA2CE08F}"/>
              </a:ext>
            </a:extLst>
          </p:cNvPr>
          <p:cNvCxnSpPr>
            <a:cxnSpLocks/>
            <a:endCxn id="32" idx="1"/>
          </p:cNvCxnSpPr>
          <p:nvPr/>
        </p:nvCxnSpPr>
        <p:spPr>
          <a:xfrm>
            <a:off x="6472231" y="1867687"/>
            <a:ext cx="1475600" cy="1746126"/>
          </a:xfrm>
          <a:prstGeom prst="line">
            <a:avLst/>
          </a:prstGeom>
          <a:noFill/>
          <a:ln w="28575" cap="flat" cmpd="sng" algn="ctr">
            <a:solidFill>
              <a:srgbClr val="92D050"/>
            </a:solidFill>
            <a:prstDash val="sysDot"/>
          </a:ln>
          <a:effectLst/>
        </p:spPr>
      </p:cxnSp>
    </p:spTree>
    <p:extLst>
      <p:ext uri="{BB962C8B-B14F-4D97-AF65-F5344CB8AC3E}">
        <p14:creationId xmlns:p14="http://schemas.microsoft.com/office/powerpoint/2010/main" val="3710882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dirty="0">
                <a:solidFill>
                  <a:schemeClr val="tx1"/>
                </a:solidFill>
                <a:latin typeface="Segoe UI Semibold"/>
              </a:rPr>
              <a:t>Function</a:t>
            </a:r>
            <a:r>
              <a:rPr lang="zh-CN" altLang="en-US" sz="4313" spc="-50" dirty="0">
                <a:solidFill>
                  <a:schemeClr val="tx1"/>
                </a:solidFill>
                <a:latin typeface="Segoe UI Semibold"/>
              </a:rPr>
              <a:t> </a:t>
            </a:r>
            <a:r>
              <a:rPr lang="en-US" altLang="zh-CN" sz="4313" spc="-50" dirty="0">
                <a:solidFill>
                  <a:schemeClr val="tx1"/>
                </a:solidFill>
                <a:latin typeface="Segoe UI Semibold"/>
              </a:rPr>
              <a:t>as a Service</a:t>
            </a:r>
            <a:endParaRPr lang="en-US" sz="4313" spc="-50" dirty="0">
              <a:solidFill>
                <a:schemeClr val="tx1"/>
              </a:solidFill>
              <a:latin typeface="Segoe UI Semibold"/>
            </a:endParaRPr>
          </a:p>
        </p:txBody>
      </p:sp>
      <p:sp>
        <p:nvSpPr>
          <p:cNvPr id="3" name="Text Placeholder 11">
            <a:extLst>
              <a:ext uri="{FF2B5EF4-FFF2-40B4-BE49-F238E27FC236}">
                <a16:creationId xmlns:a16="http://schemas.microsoft.com/office/drawing/2014/main" id="{4BDDDEA2-99E9-409E-A0CD-8B446DFC7D05}"/>
              </a:ext>
            </a:extLst>
          </p:cNvPr>
          <p:cNvSpPr txBox="1">
            <a:spLocks/>
          </p:cNvSpPr>
          <p:nvPr/>
        </p:nvSpPr>
        <p:spPr>
          <a:xfrm>
            <a:off x="805543" y="2872061"/>
            <a:ext cx="5272889"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59" indent="0" defTabSz="896386">
              <a:lnSpc>
                <a:spcPct val="90000"/>
              </a:lnSpc>
              <a:buNone/>
            </a:pPr>
            <a:endParaRPr lang="en-US" sz="1800" dirty="0">
              <a:solidFill>
                <a:schemeClr val="tx1"/>
              </a:solidFill>
              <a:latin typeface="Segoe UI"/>
            </a:endParaRPr>
          </a:p>
          <a:p>
            <a:pPr marL="448193" indent="-224097" defTabSz="896386">
              <a:lnSpc>
                <a:spcPct val="90000"/>
              </a:lnSpc>
              <a:buFont typeface="Arial" panose="020B0604020202020204" pitchFamily="34" charset="0"/>
              <a:buChar char="•"/>
            </a:pPr>
            <a:r>
              <a:rPr lang="en-US" altLang="zh-CN" sz="1800" dirty="0">
                <a:solidFill>
                  <a:schemeClr val="tx1"/>
                </a:solidFill>
                <a:latin typeface="Segoe UI"/>
              </a:rPr>
              <a:t>Writing cloud apps made easy
Extend functionality based on customer needs
Develop functions in languages such as C#, Node.js, F#, Python, Java, and more
Easily schedule event-driven tasks across services
Exposes the function as an HTTP API endpoint</a:t>
            </a:r>
            <a:endParaRPr lang="zh-CN" altLang="en-US" sz="1800" dirty="0">
              <a:solidFill>
                <a:schemeClr val="tx1"/>
              </a:solidFill>
              <a:latin typeface="Segoe UI"/>
            </a:endParaRPr>
          </a:p>
        </p:txBody>
      </p:sp>
      <p:pic>
        <p:nvPicPr>
          <p:cNvPr id="6" name="Picture 6">
            <a:extLst>
              <a:ext uri="{FF2B5EF4-FFF2-40B4-BE49-F238E27FC236}">
                <a16:creationId xmlns:a16="http://schemas.microsoft.com/office/drawing/2014/main" id="{3601F48B-6038-BB96-3CFD-8CF133636B2D}"/>
              </a:ext>
            </a:extLst>
          </p:cNvPr>
          <p:cNvPicPr>
            <a:picLocks/>
          </p:cNvPicPr>
          <p:nvPr/>
        </p:nvPicPr>
        <p:blipFill>
          <a:blip r:embed="rId3"/>
          <a:stretch>
            <a:fillRect/>
          </a:stretch>
        </p:blipFill>
        <p:spPr>
          <a:xfrm>
            <a:off x="7227541" y="1622885"/>
            <a:ext cx="4001058" cy="4001058"/>
          </a:xfrm>
          <a:prstGeom prst="rect">
            <a:avLst/>
          </a:prstGeom>
        </p:spPr>
      </p:pic>
      <p:sp>
        <p:nvSpPr>
          <p:cNvPr id="5" name="TextBox 4">
            <a:extLst>
              <a:ext uri="{FF2B5EF4-FFF2-40B4-BE49-F238E27FC236}">
                <a16:creationId xmlns:a16="http://schemas.microsoft.com/office/drawing/2014/main" id="{7CEFFB89-38A2-8CF9-7059-0E9CEFF64D48}"/>
              </a:ext>
            </a:extLst>
          </p:cNvPr>
          <p:cNvSpPr txBox="1"/>
          <p:nvPr/>
        </p:nvSpPr>
        <p:spPr>
          <a:xfrm>
            <a:off x="801099" y="2455375"/>
            <a:ext cx="6762306" cy="646331"/>
          </a:xfrm>
          <a:prstGeom prst="rect">
            <a:avLst/>
          </a:prstGeom>
          <a:noFill/>
        </p:spPr>
        <p:txBody>
          <a:bodyPr wrap="square">
            <a:spAutoFit/>
          </a:bodyPr>
          <a:lstStyle/>
          <a:p>
            <a:pPr marL="4459" indent="0" defTabSz="896386">
              <a:lnSpc>
                <a:spcPct val="90000"/>
              </a:lnSpc>
              <a:buNone/>
            </a:pPr>
            <a:r>
              <a:rPr lang="en-US" altLang="zh-CN" sz="2000" dirty="0"/>
              <a:t>Use serverless code to handle events.
</a:t>
            </a:r>
            <a:endParaRPr lang="en-US" altLang="zh-CN" sz="2000" dirty="0">
              <a:solidFill>
                <a:schemeClr val="tx1"/>
              </a:solidFill>
              <a:latin typeface="Segoe UI"/>
            </a:endParaRPr>
          </a:p>
        </p:txBody>
      </p:sp>
    </p:spTree>
    <p:extLst>
      <p:ext uri="{BB962C8B-B14F-4D97-AF65-F5344CB8AC3E}">
        <p14:creationId xmlns:p14="http://schemas.microsoft.com/office/powerpoint/2010/main" val="7006967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9">
            <a:extLst>
              <a:ext uri="{FF2B5EF4-FFF2-40B4-BE49-F238E27FC236}">
                <a16:creationId xmlns:a16="http://schemas.microsoft.com/office/drawing/2014/main" id="{09D4EFF3-3AC7-A7E6-5BDE-9AC58B54B198}"/>
              </a:ext>
            </a:extLst>
          </p:cNvPr>
          <p:cNvSpPr txBox="1">
            <a:spLocks/>
          </p:cNvSpPr>
          <p:nvPr/>
        </p:nvSpPr>
        <p:spPr>
          <a:xfrm>
            <a:off x="698018" y="235697"/>
            <a:ext cx="1101725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t>Azure Functions </a:t>
            </a:r>
            <a:r>
              <a:rPr lang="en-US" altLang="zh-CN" dirty="0"/>
              <a:t>Common application scenarios</a:t>
            </a:r>
            <a:endParaRPr lang="zh-CN" altLang="en-US" dirty="0"/>
          </a:p>
        </p:txBody>
      </p:sp>
      <p:grpSp>
        <p:nvGrpSpPr>
          <p:cNvPr id="4" name="Group 1">
            <a:extLst>
              <a:ext uri="{FF2B5EF4-FFF2-40B4-BE49-F238E27FC236}">
                <a16:creationId xmlns:a16="http://schemas.microsoft.com/office/drawing/2014/main" id="{05E27AFD-23AF-712A-D24C-B04CF7FF4816}"/>
              </a:ext>
            </a:extLst>
          </p:cNvPr>
          <p:cNvGrpSpPr/>
          <p:nvPr/>
        </p:nvGrpSpPr>
        <p:grpSpPr>
          <a:xfrm>
            <a:off x="6219155" y="3790192"/>
            <a:ext cx="5221073" cy="2072915"/>
            <a:chOff x="6240725" y="4238749"/>
            <a:chExt cx="5733470" cy="2276351"/>
          </a:xfrm>
        </p:grpSpPr>
        <p:sp>
          <p:nvSpPr>
            <p:cNvPr id="5" name="Rectangle 3">
              <a:extLst>
                <a:ext uri="{FF2B5EF4-FFF2-40B4-BE49-F238E27FC236}">
                  <a16:creationId xmlns:a16="http://schemas.microsoft.com/office/drawing/2014/main" id="{CB7B13D4-7F95-D26C-DD64-6778F4633C60}"/>
                </a:ext>
              </a:extLst>
            </p:cNvPr>
            <p:cNvSpPr/>
            <p:nvPr/>
          </p:nvSpPr>
          <p:spPr bwMode="auto">
            <a:xfrm>
              <a:off x="6240725" y="4238749"/>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altLang="zh-CN" sz="2000" kern="0" dirty="0">
                  <a:latin typeface="Calibri" panose="020F0502020204030204"/>
                  <a:cs typeface="Segoe UI Semibold" panose="020B0702040204020203" pitchFamily="34" charset="0"/>
                </a:rPr>
                <a:t>Real-time bot messaging</a:t>
              </a:r>
              <a:r>
                <a:rPr lang="zh-CN" altLang="en-US" sz="2000" kern="0" dirty="0">
                  <a:latin typeface="Calibri" panose="020F0502020204030204"/>
                  <a:cs typeface="Segoe UI Semibold" panose="020B0702040204020203" pitchFamily="34" charset="0"/>
                </a:rPr>
                <a:t>
</a:t>
              </a:r>
              <a:endParaRPr lang="en-US" sz="2000" kern="0" dirty="0">
                <a:latin typeface="Calibri" panose="020F0502020204030204"/>
                <a:cs typeface="Segoe UI Semibold" panose="020B0702040204020203" pitchFamily="34" charset="0"/>
              </a:endParaRPr>
            </a:p>
          </p:txBody>
        </p:sp>
        <p:sp>
          <p:nvSpPr>
            <p:cNvPr id="6" name="AutoShape 3">
              <a:extLst>
                <a:ext uri="{FF2B5EF4-FFF2-40B4-BE49-F238E27FC236}">
                  <a16:creationId xmlns:a16="http://schemas.microsoft.com/office/drawing/2014/main" id="{E0DE481F-73D6-CCA1-DC4A-BF0E8080D6A4}"/>
                </a:ext>
              </a:extLst>
            </p:cNvPr>
            <p:cNvSpPr>
              <a:spLocks noChangeAspect="1" noChangeArrowheads="1" noTextEdit="1"/>
            </p:cNvSpPr>
            <p:nvPr/>
          </p:nvSpPr>
          <p:spPr bwMode="auto">
            <a:xfrm>
              <a:off x="6601306" y="4797630"/>
              <a:ext cx="2898911" cy="15192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 name="Freeform 28">
              <a:extLst>
                <a:ext uri="{FF2B5EF4-FFF2-40B4-BE49-F238E27FC236}">
                  <a16:creationId xmlns:a16="http://schemas.microsoft.com/office/drawing/2014/main" id="{C4EFF381-8878-5D12-D56D-8DB1225F975D}"/>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8" name="Rectangle 6">
              <a:extLst>
                <a:ext uri="{FF2B5EF4-FFF2-40B4-BE49-F238E27FC236}">
                  <a16:creationId xmlns:a16="http://schemas.microsoft.com/office/drawing/2014/main" id="{90A6ECFC-2623-04FC-7AEE-32E7D11028C8}"/>
                </a:ext>
              </a:extLst>
            </p:cNvPr>
            <p:cNvSpPr>
              <a:spLocks noChangeArrowheads="1"/>
            </p:cNvSpPr>
            <p:nvPr/>
          </p:nvSpPr>
          <p:spPr bwMode="auto">
            <a:xfrm>
              <a:off x="11102257" y="4785992"/>
              <a:ext cx="21005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latin typeface="Segoe UI" panose="020B0502040204020203" pitchFamily="34" charset="0"/>
                </a:rPr>
                <a:t>...</a:t>
              </a:r>
              <a:endParaRPr lang="en-US" altLang="en-US" sz="900" kern="0"/>
            </a:p>
          </p:txBody>
        </p:sp>
        <p:grpSp>
          <p:nvGrpSpPr>
            <p:cNvPr id="9" name="Group 7">
              <a:extLst>
                <a:ext uri="{FF2B5EF4-FFF2-40B4-BE49-F238E27FC236}">
                  <a16:creationId xmlns:a16="http://schemas.microsoft.com/office/drawing/2014/main" id="{90B01C4E-F735-FB83-E1E6-7828D0C3CA3D}"/>
                </a:ext>
              </a:extLst>
            </p:cNvPr>
            <p:cNvGrpSpPr/>
            <p:nvPr/>
          </p:nvGrpSpPr>
          <p:grpSpPr>
            <a:xfrm>
              <a:off x="8334186" y="5559256"/>
              <a:ext cx="575891" cy="307890"/>
              <a:chOff x="8255695" y="5678890"/>
              <a:chExt cx="325863" cy="174217"/>
            </a:xfrm>
          </p:grpSpPr>
          <p:sp>
            <p:nvSpPr>
              <p:cNvPr id="58" name="Freeform 30">
                <a:extLst>
                  <a:ext uri="{FF2B5EF4-FFF2-40B4-BE49-F238E27FC236}">
                    <a16:creationId xmlns:a16="http://schemas.microsoft.com/office/drawing/2014/main" id="{F8F0997F-0EC3-8494-8BE1-265F3F443519}"/>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9" name="Freeform 31">
                <a:extLst>
                  <a:ext uri="{FF2B5EF4-FFF2-40B4-BE49-F238E27FC236}">
                    <a16:creationId xmlns:a16="http://schemas.microsoft.com/office/drawing/2014/main" id="{CF738F69-24BD-CE15-745F-D881D09726B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60" name="Freeform 32">
                <a:extLst>
                  <a:ext uri="{FF2B5EF4-FFF2-40B4-BE49-F238E27FC236}">
                    <a16:creationId xmlns:a16="http://schemas.microsoft.com/office/drawing/2014/main" id="{2C8DB6AD-17C5-BBF3-EA62-177CF0726A16}"/>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sp>
          <p:nvSpPr>
            <p:cNvPr id="10" name="Rectangle 47">
              <a:extLst>
                <a:ext uri="{FF2B5EF4-FFF2-40B4-BE49-F238E27FC236}">
                  <a16:creationId xmlns:a16="http://schemas.microsoft.com/office/drawing/2014/main" id="{4EB7D149-0E16-151D-FFBC-CCCA9CCA1DFC}"/>
                </a:ext>
              </a:extLst>
            </p:cNvPr>
            <p:cNvSpPr>
              <a:spLocks noChangeArrowheads="1"/>
            </p:cNvSpPr>
            <p:nvPr/>
          </p:nvSpPr>
          <p:spPr bwMode="auto">
            <a:xfrm>
              <a:off x="10778612" y="6024906"/>
              <a:ext cx="834846"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Chatbot sends</a:t>
              </a:r>
            </a:p>
            <a:p>
              <a:pPr algn="ctr" defTabSz="914049">
                <a:lnSpc>
                  <a:spcPct val="90000"/>
                </a:lnSpc>
                <a:defRPr/>
              </a:pPr>
              <a:r>
                <a:rPr lang="en-US" altLang="en-US" sz="1000" kern="0">
                  <a:latin typeface="Calibri" panose="020F0502020204030204"/>
                  <a:cs typeface="Segoe UI Semibold" panose="020B0702040204020203" pitchFamily="34" charset="0"/>
                </a:rPr>
                <a:t>response</a:t>
              </a:r>
            </a:p>
          </p:txBody>
        </p:sp>
        <p:grpSp>
          <p:nvGrpSpPr>
            <p:cNvPr id="11" name="Group 9">
              <a:extLst>
                <a:ext uri="{FF2B5EF4-FFF2-40B4-BE49-F238E27FC236}">
                  <a16:creationId xmlns:a16="http://schemas.microsoft.com/office/drawing/2014/main" id="{60218A14-8DCC-5C09-2586-3AAFA9520118}"/>
                </a:ext>
              </a:extLst>
            </p:cNvPr>
            <p:cNvGrpSpPr/>
            <p:nvPr/>
          </p:nvGrpSpPr>
          <p:grpSpPr>
            <a:xfrm>
              <a:off x="10949168" y="5466284"/>
              <a:ext cx="493731" cy="452823"/>
              <a:chOff x="10483366" y="5527244"/>
              <a:chExt cx="493731" cy="452823"/>
            </a:xfrm>
          </p:grpSpPr>
          <p:sp>
            <p:nvSpPr>
              <p:cNvPr id="46" name="Rectangle 52">
                <a:extLst>
                  <a:ext uri="{FF2B5EF4-FFF2-40B4-BE49-F238E27FC236}">
                    <a16:creationId xmlns:a16="http://schemas.microsoft.com/office/drawing/2014/main" id="{21BA8461-CFC8-5675-3D3B-130300EB1EAC}"/>
                  </a:ext>
                </a:extLst>
              </p:cNvPr>
              <p:cNvSpPr>
                <a:spLocks noChangeArrowheads="1"/>
              </p:cNvSpPr>
              <p:nvPr/>
            </p:nvSpPr>
            <p:spPr bwMode="auto">
              <a:xfrm>
                <a:off x="10506642"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7" name="Rectangle 53">
                <a:extLst>
                  <a:ext uri="{FF2B5EF4-FFF2-40B4-BE49-F238E27FC236}">
                    <a16:creationId xmlns:a16="http://schemas.microsoft.com/office/drawing/2014/main" id="{095722E4-F78F-3193-B5E8-8A43765C7AD9}"/>
                  </a:ext>
                </a:extLst>
              </p:cNvPr>
              <p:cNvSpPr>
                <a:spLocks noChangeArrowheads="1"/>
              </p:cNvSpPr>
              <p:nvPr/>
            </p:nvSpPr>
            <p:spPr bwMode="auto">
              <a:xfrm>
                <a:off x="10935483"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8" name="Rectangle 54">
                <a:extLst>
                  <a:ext uri="{FF2B5EF4-FFF2-40B4-BE49-F238E27FC236}">
                    <a16:creationId xmlns:a16="http://schemas.microsoft.com/office/drawing/2014/main" id="{DCC45283-36DC-3A16-A438-C75EE2E4D1AA}"/>
                  </a:ext>
                </a:extLst>
              </p:cNvPr>
              <p:cNvSpPr>
                <a:spLocks noChangeArrowheads="1"/>
              </p:cNvSpPr>
              <p:nvPr/>
            </p:nvSpPr>
            <p:spPr bwMode="auto">
              <a:xfrm>
                <a:off x="10551783" y="5622464"/>
                <a:ext cx="356897" cy="357603"/>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9" name="Oval 55">
                <a:extLst>
                  <a:ext uri="{FF2B5EF4-FFF2-40B4-BE49-F238E27FC236}">
                    <a16:creationId xmlns:a16="http://schemas.microsoft.com/office/drawing/2014/main" id="{CE47340C-DB13-2EFF-E8C2-93678F312394}"/>
                  </a:ext>
                </a:extLst>
              </p:cNvPr>
              <p:cNvSpPr>
                <a:spLocks noChangeArrowheads="1"/>
              </p:cNvSpPr>
              <p:nvPr/>
            </p:nvSpPr>
            <p:spPr bwMode="auto">
              <a:xfrm>
                <a:off x="10583523"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0" name="Oval 56">
                <a:extLst>
                  <a:ext uri="{FF2B5EF4-FFF2-40B4-BE49-F238E27FC236}">
                    <a16:creationId xmlns:a16="http://schemas.microsoft.com/office/drawing/2014/main" id="{223EAE54-4811-210F-9B76-6AA4E6F9D589}"/>
                  </a:ext>
                </a:extLst>
              </p:cNvPr>
              <p:cNvSpPr>
                <a:spLocks noChangeArrowheads="1"/>
              </p:cNvSpPr>
              <p:nvPr/>
            </p:nvSpPr>
            <p:spPr bwMode="auto">
              <a:xfrm>
                <a:off x="10613146"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1" name="Oval 57">
                <a:extLst>
                  <a:ext uri="{FF2B5EF4-FFF2-40B4-BE49-F238E27FC236}">
                    <a16:creationId xmlns:a16="http://schemas.microsoft.com/office/drawing/2014/main" id="{DB000F81-0BA5-A97E-3EF5-251C8F7FF2AC}"/>
                  </a:ext>
                </a:extLst>
              </p:cNvPr>
              <p:cNvSpPr>
                <a:spLocks noChangeArrowheads="1"/>
              </p:cNvSpPr>
              <p:nvPr/>
            </p:nvSpPr>
            <p:spPr bwMode="auto">
              <a:xfrm>
                <a:off x="10747159"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2" name="Oval 58">
                <a:extLst>
                  <a:ext uri="{FF2B5EF4-FFF2-40B4-BE49-F238E27FC236}">
                    <a16:creationId xmlns:a16="http://schemas.microsoft.com/office/drawing/2014/main" id="{F612CCB2-D501-84AD-0E0A-2C0E67AB310C}"/>
                  </a:ext>
                </a:extLst>
              </p:cNvPr>
              <p:cNvSpPr>
                <a:spLocks noChangeArrowheads="1"/>
              </p:cNvSpPr>
              <p:nvPr/>
            </p:nvSpPr>
            <p:spPr bwMode="auto">
              <a:xfrm>
                <a:off x="10775373"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3" name="Freeform 59">
                <a:extLst>
                  <a:ext uri="{FF2B5EF4-FFF2-40B4-BE49-F238E27FC236}">
                    <a16:creationId xmlns:a16="http://schemas.microsoft.com/office/drawing/2014/main" id="{F440E1E1-5E98-837B-A8F8-485CA4D2B9D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4" name="Freeform 60">
                <a:extLst>
                  <a:ext uri="{FF2B5EF4-FFF2-40B4-BE49-F238E27FC236}">
                    <a16:creationId xmlns:a16="http://schemas.microsoft.com/office/drawing/2014/main" id="{B896C841-F87F-E819-CE36-859F4289F8B9}"/>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5" name="Oval 61">
                <a:extLst>
                  <a:ext uri="{FF2B5EF4-FFF2-40B4-BE49-F238E27FC236}">
                    <a16:creationId xmlns:a16="http://schemas.microsoft.com/office/drawing/2014/main" id="{E41FCE45-FD8F-0400-315C-A265CA22357E}"/>
                  </a:ext>
                </a:extLst>
              </p:cNvPr>
              <p:cNvSpPr>
                <a:spLocks noChangeArrowheads="1"/>
              </p:cNvSpPr>
              <p:nvPr/>
            </p:nvSpPr>
            <p:spPr bwMode="auto">
              <a:xfrm>
                <a:off x="10483366"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6" name="Freeform 62">
                <a:extLst>
                  <a:ext uri="{FF2B5EF4-FFF2-40B4-BE49-F238E27FC236}">
                    <a16:creationId xmlns:a16="http://schemas.microsoft.com/office/drawing/2014/main" id="{B601672E-69EA-9EA6-2168-3913CC142BF4}"/>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7" name="Oval 63">
                <a:extLst>
                  <a:ext uri="{FF2B5EF4-FFF2-40B4-BE49-F238E27FC236}">
                    <a16:creationId xmlns:a16="http://schemas.microsoft.com/office/drawing/2014/main" id="{3F900C7A-375A-A26C-A8F1-D82FD8447DF1}"/>
                  </a:ext>
                </a:extLst>
              </p:cNvPr>
              <p:cNvSpPr>
                <a:spLocks noChangeArrowheads="1"/>
              </p:cNvSpPr>
              <p:nvPr/>
            </p:nvSpPr>
            <p:spPr bwMode="auto">
              <a:xfrm>
                <a:off x="10912207"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cxnSp>
          <p:nvCxnSpPr>
            <p:cNvPr id="12" name="Straight Arrow Connector 10">
              <a:extLst>
                <a:ext uri="{FF2B5EF4-FFF2-40B4-BE49-F238E27FC236}">
                  <a16:creationId xmlns:a16="http://schemas.microsoft.com/office/drawing/2014/main" id="{3F42DBEF-B630-A6AD-9DC7-51AC36EC13AD}"/>
                </a:ext>
              </a:extLst>
            </p:cNvPr>
            <p:cNvCxnSpPr>
              <a:cxnSpLocks/>
            </p:cNvCxnSpPr>
            <p:nvPr/>
          </p:nvCxnSpPr>
          <p:spPr>
            <a:xfrm flipV="1">
              <a:off x="11196033" y="5288280"/>
              <a:ext cx="0" cy="273571"/>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3" name="Rectangle 47">
              <a:extLst>
                <a:ext uri="{FF2B5EF4-FFF2-40B4-BE49-F238E27FC236}">
                  <a16:creationId xmlns:a16="http://schemas.microsoft.com/office/drawing/2014/main" id="{C66E8B67-5ABF-CD42-8063-FD491E265AA2}"/>
                </a:ext>
              </a:extLst>
            </p:cNvPr>
            <p:cNvSpPr>
              <a:spLocks noChangeArrowheads="1"/>
            </p:cNvSpPr>
            <p:nvPr/>
          </p:nvSpPr>
          <p:spPr bwMode="auto">
            <a:xfrm>
              <a:off x="6517917" y="6024906"/>
              <a:ext cx="82945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Message sent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to Chatbot</a:t>
              </a:r>
            </a:p>
          </p:txBody>
        </p:sp>
        <p:cxnSp>
          <p:nvCxnSpPr>
            <p:cNvPr id="14" name="Straight Arrow Connector 12">
              <a:extLst>
                <a:ext uri="{FF2B5EF4-FFF2-40B4-BE49-F238E27FC236}">
                  <a16:creationId xmlns:a16="http://schemas.microsoft.com/office/drawing/2014/main" id="{2932CD20-CA84-C83B-7B0D-BBFFCA389028}"/>
                </a:ext>
              </a:extLst>
            </p:cNvPr>
            <p:cNvCxnSpPr>
              <a:cxnSpLocks/>
            </p:cNvCxnSpPr>
            <p:nvPr/>
          </p:nvCxnSpPr>
          <p:spPr>
            <a:xfrm>
              <a:off x="6932643" y="5200650"/>
              <a:ext cx="0" cy="299085"/>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5" name="Freeform 28">
              <a:extLst>
                <a:ext uri="{FF2B5EF4-FFF2-40B4-BE49-F238E27FC236}">
                  <a16:creationId xmlns:a16="http://schemas.microsoft.com/office/drawing/2014/main" id="{4A855970-8F06-E01F-7BE0-CF32B0AB527B}"/>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6" name="Rectangle 14">
              <a:extLst>
                <a:ext uri="{FF2B5EF4-FFF2-40B4-BE49-F238E27FC236}">
                  <a16:creationId xmlns:a16="http://schemas.microsoft.com/office/drawing/2014/main" id="{25601C7A-5536-2B62-4658-53EB4E6CB907}"/>
                </a:ext>
              </a:extLst>
            </p:cNvPr>
            <p:cNvSpPr>
              <a:spLocks noChangeArrowheads="1"/>
            </p:cNvSpPr>
            <p:nvPr/>
          </p:nvSpPr>
          <p:spPr bwMode="auto">
            <a:xfrm>
              <a:off x="6882147" y="4841872"/>
              <a:ext cx="113109"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latin typeface="Segoe UI" panose="020B0502040204020203" pitchFamily="34" charset="0"/>
                </a:rPr>
                <a:t>?</a:t>
              </a:r>
              <a:endParaRPr lang="en-US" altLang="en-US" sz="900" kern="0"/>
            </a:p>
          </p:txBody>
        </p:sp>
        <p:cxnSp>
          <p:nvCxnSpPr>
            <p:cNvPr id="17" name="Straight Arrow Connector 15">
              <a:extLst>
                <a:ext uri="{FF2B5EF4-FFF2-40B4-BE49-F238E27FC236}">
                  <a16:creationId xmlns:a16="http://schemas.microsoft.com/office/drawing/2014/main" id="{E7A0DCF6-C3B4-0D87-095C-B8E5B30EC736}"/>
                </a:ext>
              </a:extLst>
            </p:cNvPr>
            <p:cNvCxnSpPr>
              <a:cxnSpLocks/>
            </p:cNvCxnSpPr>
            <p:nvPr/>
          </p:nvCxnSpPr>
          <p:spPr>
            <a:xfrm>
              <a:off x="7174261" y="5726114"/>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 name="Group 16">
              <a:extLst>
                <a:ext uri="{FF2B5EF4-FFF2-40B4-BE49-F238E27FC236}">
                  <a16:creationId xmlns:a16="http://schemas.microsoft.com/office/drawing/2014/main" id="{0C2384EB-3C4C-2C06-6510-589956D4CC81}"/>
                </a:ext>
              </a:extLst>
            </p:cNvPr>
            <p:cNvGrpSpPr/>
            <p:nvPr/>
          </p:nvGrpSpPr>
          <p:grpSpPr>
            <a:xfrm>
              <a:off x="6685778" y="5466284"/>
              <a:ext cx="493731" cy="452823"/>
              <a:chOff x="10483366" y="5527244"/>
              <a:chExt cx="493731" cy="452823"/>
            </a:xfrm>
          </p:grpSpPr>
          <p:sp>
            <p:nvSpPr>
              <p:cNvPr id="34" name="Rectangle 52">
                <a:extLst>
                  <a:ext uri="{FF2B5EF4-FFF2-40B4-BE49-F238E27FC236}">
                    <a16:creationId xmlns:a16="http://schemas.microsoft.com/office/drawing/2014/main" id="{419FDDF1-E127-3CF5-05D6-6C03E9BBCBD9}"/>
                  </a:ext>
                </a:extLst>
              </p:cNvPr>
              <p:cNvSpPr>
                <a:spLocks noChangeArrowheads="1"/>
              </p:cNvSpPr>
              <p:nvPr/>
            </p:nvSpPr>
            <p:spPr bwMode="auto">
              <a:xfrm>
                <a:off x="10506642"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5" name="Rectangle 53">
                <a:extLst>
                  <a:ext uri="{FF2B5EF4-FFF2-40B4-BE49-F238E27FC236}">
                    <a16:creationId xmlns:a16="http://schemas.microsoft.com/office/drawing/2014/main" id="{63B15133-DA54-DE75-8A13-EAA09098A258}"/>
                  </a:ext>
                </a:extLst>
              </p:cNvPr>
              <p:cNvSpPr>
                <a:spLocks noChangeArrowheads="1"/>
              </p:cNvSpPr>
              <p:nvPr/>
            </p:nvSpPr>
            <p:spPr bwMode="auto">
              <a:xfrm>
                <a:off x="10935483"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6" name="Rectangle 54">
                <a:extLst>
                  <a:ext uri="{FF2B5EF4-FFF2-40B4-BE49-F238E27FC236}">
                    <a16:creationId xmlns:a16="http://schemas.microsoft.com/office/drawing/2014/main" id="{F1DEA00D-FF20-E388-766E-A2073DC16497}"/>
                  </a:ext>
                </a:extLst>
              </p:cNvPr>
              <p:cNvSpPr>
                <a:spLocks noChangeArrowheads="1"/>
              </p:cNvSpPr>
              <p:nvPr/>
            </p:nvSpPr>
            <p:spPr bwMode="auto">
              <a:xfrm>
                <a:off x="10551783" y="5622464"/>
                <a:ext cx="356897" cy="357603"/>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 name="Oval 55">
                <a:extLst>
                  <a:ext uri="{FF2B5EF4-FFF2-40B4-BE49-F238E27FC236}">
                    <a16:creationId xmlns:a16="http://schemas.microsoft.com/office/drawing/2014/main" id="{D8F93B57-C1C6-1FCA-4A21-7801FC77DA08}"/>
                  </a:ext>
                </a:extLst>
              </p:cNvPr>
              <p:cNvSpPr>
                <a:spLocks noChangeArrowheads="1"/>
              </p:cNvSpPr>
              <p:nvPr/>
            </p:nvSpPr>
            <p:spPr bwMode="auto">
              <a:xfrm>
                <a:off x="10583523"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8" name="Oval 56">
                <a:extLst>
                  <a:ext uri="{FF2B5EF4-FFF2-40B4-BE49-F238E27FC236}">
                    <a16:creationId xmlns:a16="http://schemas.microsoft.com/office/drawing/2014/main" id="{53132A3C-0BEF-B865-335A-E2D2C22A73A1}"/>
                  </a:ext>
                </a:extLst>
              </p:cNvPr>
              <p:cNvSpPr>
                <a:spLocks noChangeArrowheads="1"/>
              </p:cNvSpPr>
              <p:nvPr/>
            </p:nvSpPr>
            <p:spPr bwMode="auto">
              <a:xfrm>
                <a:off x="10613146"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9" name="Oval 57">
                <a:extLst>
                  <a:ext uri="{FF2B5EF4-FFF2-40B4-BE49-F238E27FC236}">
                    <a16:creationId xmlns:a16="http://schemas.microsoft.com/office/drawing/2014/main" id="{0BC1F082-4724-A5F8-47D1-DCFD67B509D3}"/>
                  </a:ext>
                </a:extLst>
              </p:cNvPr>
              <p:cNvSpPr>
                <a:spLocks noChangeArrowheads="1"/>
              </p:cNvSpPr>
              <p:nvPr/>
            </p:nvSpPr>
            <p:spPr bwMode="auto">
              <a:xfrm>
                <a:off x="10747159"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0" name="Oval 58">
                <a:extLst>
                  <a:ext uri="{FF2B5EF4-FFF2-40B4-BE49-F238E27FC236}">
                    <a16:creationId xmlns:a16="http://schemas.microsoft.com/office/drawing/2014/main" id="{7D1407CD-D397-DD7C-DF5B-8A7C9AD6CD26}"/>
                  </a:ext>
                </a:extLst>
              </p:cNvPr>
              <p:cNvSpPr>
                <a:spLocks noChangeArrowheads="1"/>
              </p:cNvSpPr>
              <p:nvPr/>
            </p:nvSpPr>
            <p:spPr bwMode="auto">
              <a:xfrm>
                <a:off x="10775373"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1" name="Freeform 59">
                <a:extLst>
                  <a:ext uri="{FF2B5EF4-FFF2-40B4-BE49-F238E27FC236}">
                    <a16:creationId xmlns:a16="http://schemas.microsoft.com/office/drawing/2014/main" id="{9DF39C5D-CDFC-C98B-DFB4-758A5D459007}"/>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2" name="Freeform 60">
                <a:extLst>
                  <a:ext uri="{FF2B5EF4-FFF2-40B4-BE49-F238E27FC236}">
                    <a16:creationId xmlns:a16="http://schemas.microsoft.com/office/drawing/2014/main" id="{A6B1C09B-3F2F-9768-CC04-CD7A45F86CE7}"/>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3" name="Oval 61">
                <a:extLst>
                  <a:ext uri="{FF2B5EF4-FFF2-40B4-BE49-F238E27FC236}">
                    <a16:creationId xmlns:a16="http://schemas.microsoft.com/office/drawing/2014/main" id="{2E533D32-D5D1-48F3-E371-71DD461E4E53}"/>
                  </a:ext>
                </a:extLst>
              </p:cNvPr>
              <p:cNvSpPr>
                <a:spLocks noChangeArrowheads="1"/>
              </p:cNvSpPr>
              <p:nvPr/>
            </p:nvSpPr>
            <p:spPr bwMode="auto">
              <a:xfrm>
                <a:off x="10483366"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4" name="Freeform 62">
                <a:extLst>
                  <a:ext uri="{FF2B5EF4-FFF2-40B4-BE49-F238E27FC236}">
                    <a16:creationId xmlns:a16="http://schemas.microsoft.com/office/drawing/2014/main" id="{BFB4B205-B9C2-82CC-47FD-1509141D9F6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5" name="Oval 63">
                <a:extLst>
                  <a:ext uri="{FF2B5EF4-FFF2-40B4-BE49-F238E27FC236}">
                    <a16:creationId xmlns:a16="http://schemas.microsoft.com/office/drawing/2014/main" id="{07E9584A-308E-6654-2153-7B00809F6EF4}"/>
                  </a:ext>
                </a:extLst>
              </p:cNvPr>
              <p:cNvSpPr>
                <a:spLocks noChangeArrowheads="1"/>
              </p:cNvSpPr>
              <p:nvPr/>
            </p:nvSpPr>
            <p:spPr bwMode="auto">
              <a:xfrm>
                <a:off x="10912207"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sp>
          <p:nvSpPr>
            <p:cNvPr id="19" name="Rectangle: Rounded Corners 17">
              <a:extLst>
                <a:ext uri="{FF2B5EF4-FFF2-40B4-BE49-F238E27FC236}">
                  <a16:creationId xmlns:a16="http://schemas.microsoft.com/office/drawing/2014/main" id="{D209A8FF-C451-9D2C-7C9F-298C12448FFC}"/>
                </a:ext>
              </a:extLst>
            </p:cNvPr>
            <p:cNvSpPr/>
            <p:nvPr/>
          </p:nvSpPr>
          <p:spPr bwMode="auto">
            <a:xfrm>
              <a:off x="7914489" y="5222881"/>
              <a:ext cx="2452099"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0" name="Group 18">
              <a:extLst>
                <a:ext uri="{FF2B5EF4-FFF2-40B4-BE49-F238E27FC236}">
                  <a16:creationId xmlns:a16="http://schemas.microsoft.com/office/drawing/2014/main" id="{DEC792B7-A6A2-3545-E575-DE22B7DE9FEB}"/>
                </a:ext>
              </a:extLst>
            </p:cNvPr>
            <p:cNvGrpSpPr/>
            <p:nvPr/>
          </p:nvGrpSpPr>
          <p:grpSpPr>
            <a:xfrm>
              <a:off x="7917950" y="5107427"/>
              <a:ext cx="452260" cy="417074"/>
              <a:chOff x="7989965" y="5173839"/>
              <a:chExt cx="308230" cy="284249"/>
            </a:xfrm>
          </p:grpSpPr>
          <p:sp>
            <p:nvSpPr>
              <p:cNvPr id="27" name="Rectangle 25">
                <a:extLst>
                  <a:ext uri="{FF2B5EF4-FFF2-40B4-BE49-F238E27FC236}">
                    <a16:creationId xmlns:a16="http://schemas.microsoft.com/office/drawing/2014/main" id="{39B717C8-B91A-A425-F316-0FF15BEA6EE1}"/>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8" name="Group 26">
                <a:extLst>
                  <a:ext uri="{FF2B5EF4-FFF2-40B4-BE49-F238E27FC236}">
                    <a16:creationId xmlns:a16="http://schemas.microsoft.com/office/drawing/2014/main" id="{46388037-76A2-9D87-5E5D-19EE310F1DAC}"/>
                  </a:ext>
                </a:extLst>
              </p:cNvPr>
              <p:cNvGrpSpPr/>
              <p:nvPr/>
            </p:nvGrpSpPr>
            <p:grpSpPr>
              <a:xfrm>
                <a:off x="7989965" y="5173839"/>
                <a:ext cx="308230" cy="284249"/>
                <a:chOff x="7875624" y="5410159"/>
                <a:chExt cx="308230" cy="284249"/>
              </a:xfrm>
            </p:grpSpPr>
            <p:sp>
              <p:nvSpPr>
                <p:cNvPr id="29" name="Freeform 17">
                  <a:extLst>
                    <a:ext uri="{FF2B5EF4-FFF2-40B4-BE49-F238E27FC236}">
                      <a16:creationId xmlns:a16="http://schemas.microsoft.com/office/drawing/2014/main" id="{188A1D66-6719-F160-511B-7E32EAD2812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30" name="Group 28">
                  <a:extLst>
                    <a:ext uri="{FF2B5EF4-FFF2-40B4-BE49-F238E27FC236}">
                      <a16:creationId xmlns:a16="http://schemas.microsoft.com/office/drawing/2014/main" id="{C47626CF-6EBC-15E3-6176-07F8118638AF}"/>
                    </a:ext>
                  </a:extLst>
                </p:cNvPr>
                <p:cNvGrpSpPr/>
                <p:nvPr/>
              </p:nvGrpSpPr>
              <p:grpSpPr>
                <a:xfrm>
                  <a:off x="7875624" y="5410159"/>
                  <a:ext cx="308230" cy="284249"/>
                  <a:chOff x="7875624" y="5410159"/>
                  <a:chExt cx="308230" cy="284249"/>
                </a:xfrm>
              </p:grpSpPr>
              <p:sp>
                <p:nvSpPr>
                  <p:cNvPr id="31" name="Freeform 15">
                    <a:extLst>
                      <a:ext uri="{FF2B5EF4-FFF2-40B4-BE49-F238E27FC236}">
                        <a16:creationId xmlns:a16="http://schemas.microsoft.com/office/drawing/2014/main" id="{87979879-03E1-089D-FBFC-BFB01DCA56B1}"/>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2" name="Freeform 16">
                    <a:extLst>
                      <a:ext uri="{FF2B5EF4-FFF2-40B4-BE49-F238E27FC236}">
                        <a16:creationId xmlns:a16="http://schemas.microsoft.com/office/drawing/2014/main" id="{C7D859A3-7F99-B906-C3FC-A811FDFFE64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3" name="Freeform 19">
                    <a:extLst>
                      <a:ext uri="{FF2B5EF4-FFF2-40B4-BE49-F238E27FC236}">
                        <a16:creationId xmlns:a16="http://schemas.microsoft.com/office/drawing/2014/main" id="{FDF33BAE-E9A5-BBBC-93B9-C923A52638A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21" name="Straight Arrow Connector 19">
              <a:extLst>
                <a:ext uri="{FF2B5EF4-FFF2-40B4-BE49-F238E27FC236}">
                  <a16:creationId xmlns:a16="http://schemas.microsoft.com/office/drawing/2014/main" id="{68778BE1-853B-3994-3CA7-2A96D766FB6F}"/>
                </a:ext>
              </a:extLst>
            </p:cNvPr>
            <p:cNvCxnSpPr>
              <a:cxnSpLocks/>
            </p:cNvCxnSpPr>
            <p:nvPr/>
          </p:nvCxnSpPr>
          <p:spPr>
            <a:xfrm>
              <a:off x="10370851" y="5726114"/>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2" name="Rectangle 47">
              <a:extLst>
                <a:ext uri="{FF2B5EF4-FFF2-40B4-BE49-F238E27FC236}">
                  <a16:creationId xmlns:a16="http://schemas.microsoft.com/office/drawing/2014/main" id="{10D70FDB-05FA-1927-BA2F-7853725B8DFA}"/>
                </a:ext>
              </a:extLst>
            </p:cNvPr>
            <p:cNvSpPr>
              <a:spLocks noChangeArrowheads="1"/>
            </p:cNvSpPr>
            <p:nvPr/>
          </p:nvSpPr>
          <p:spPr bwMode="auto">
            <a:xfrm>
              <a:off x="8077683" y="6260060"/>
              <a:ext cx="2125713"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Cortana Analytics answers questions</a:t>
              </a:r>
            </a:p>
          </p:txBody>
        </p:sp>
        <p:grpSp>
          <p:nvGrpSpPr>
            <p:cNvPr id="23" name="cortana">
              <a:extLst>
                <a:ext uri="{FF2B5EF4-FFF2-40B4-BE49-F238E27FC236}">
                  <a16:creationId xmlns:a16="http://schemas.microsoft.com/office/drawing/2014/main" id="{FDB001FF-9710-3401-4C07-032CDB2CC52B}"/>
                </a:ext>
              </a:extLst>
            </p:cNvPr>
            <p:cNvGrpSpPr>
              <a:grpSpLocks noChangeAspect="1"/>
            </p:cNvGrpSpPr>
            <p:nvPr/>
          </p:nvGrpSpPr>
          <p:grpSpPr bwMode="auto">
            <a:xfrm>
              <a:off x="9523521" y="5516351"/>
              <a:ext cx="393700" cy="393700"/>
              <a:chOff x="2059" y="1500"/>
              <a:chExt cx="248" cy="248"/>
            </a:xfrm>
            <a:solidFill>
              <a:srgbClr val="525252"/>
            </a:solidFill>
          </p:grpSpPr>
          <p:sp>
            <p:nvSpPr>
              <p:cNvPr id="25" name="Freeform 21">
                <a:extLst>
                  <a:ext uri="{FF2B5EF4-FFF2-40B4-BE49-F238E27FC236}">
                    <a16:creationId xmlns:a16="http://schemas.microsoft.com/office/drawing/2014/main" id="{FBEA1099-60C6-AF69-BDBF-A37897B16C18}"/>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sz="900">
                  <a:latin typeface="Segoe UI Semilight"/>
                </a:endParaRPr>
              </a:p>
            </p:txBody>
          </p:sp>
          <p:sp>
            <p:nvSpPr>
              <p:cNvPr id="26" name="Freeform 22">
                <a:extLst>
                  <a:ext uri="{FF2B5EF4-FFF2-40B4-BE49-F238E27FC236}">
                    <a16:creationId xmlns:a16="http://schemas.microsoft.com/office/drawing/2014/main" id="{127D56AA-6B6F-1F5E-AD9D-D83CA365C551}"/>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sz="900">
                  <a:latin typeface="Segoe UI Semilight"/>
                </a:endParaRPr>
              </a:p>
            </p:txBody>
          </p:sp>
        </p:grpSp>
        <p:cxnSp>
          <p:nvCxnSpPr>
            <p:cNvPr id="24" name="Straight Arrow Connector 22">
              <a:extLst>
                <a:ext uri="{FF2B5EF4-FFF2-40B4-BE49-F238E27FC236}">
                  <a16:creationId xmlns:a16="http://schemas.microsoft.com/office/drawing/2014/main" id="{52A2A1AC-B1F2-10EC-ECC7-F9175BDE0E15}"/>
                </a:ext>
              </a:extLst>
            </p:cNvPr>
            <p:cNvCxnSpPr>
              <a:cxnSpLocks/>
            </p:cNvCxnSpPr>
            <p:nvPr/>
          </p:nvCxnSpPr>
          <p:spPr>
            <a:xfrm>
              <a:off x="9043108" y="571113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61" name="Group 59">
            <a:extLst>
              <a:ext uri="{FF2B5EF4-FFF2-40B4-BE49-F238E27FC236}">
                <a16:creationId xmlns:a16="http://schemas.microsoft.com/office/drawing/2014/main" id="{1532A64A-A97B-561E-9300-B9684978D5AF}"/>
              </a:ext>
            </a:extLst>
          </p:cNvPr>
          <p:cNvGrpSpPr/>
          <p:nvPr/>
        </p:nvGrpSpPr>
        <p:grpSpPr>
          <a:xfrm>
            <a:off x="874927" y="1571303"/>
            <a:ext cx="5221073" cy="2072915"/>
            <a:chOff x="454210" y="1916792"/>
            <a:chExt cx="5733470" cy="2276351"/>
          </a:xfrm>
        </p:grpSpPr>
        <p:sp>
          <p:nvSpPr>
            <p:cNvPr id="62" name="Rectangle 60">
              <a:extLst>
                <a:ext uri="{FF2B5EF4-FFF2-40B4-BE49-F238E27FC236}">
                  <a16:creationId xmlns:a16="http://schemas.microsoft.com/office/drawing/2014/main" id="{EF747458-8A7C-9A84-ABFF-B6F7D1165001}"/>
                </a:ext>
              </a:extLst>
            </p:cNvPr>
            <p:cNvSpPr/>
            <p:nvPr/>
          </p:nvSpPr>
          <p:spPr bwMode="auto">
            <a:xfrm>
              <a:off x="454210" y="1916792"/>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altLang="zh-CN" sz="2000" kern="0" dirty="0">
                  <a:latin typeface="Calibri" panose="020F0502020204030204"/>
                  <a:cs typeface="Segoe UI Semibold" panose="020B0702040204020203" pitchFamily="34" charset="0"/>
                </a:rPr>
                <a:t>Real-time stream processing</a:t>
              </a:r>
              <a:r>
                <a:rPr lang="zh-CN" altLang="en-US" sz="2000" kern="0" dirty="0">
                  <a:latin typeface="Calibri" panose="020F0502020204030204"/>
                  <a:cs typeface="Segoe UI Semibold" panose="020B0702040204020203" pitchFamily="34" charset="0"/>
                </a:rPr>
                <a:t>
</a:t>
              </a:r>
              <a:endParaRPr lang="en-US" sz="2000" kern="0" dirty="0">
                <a:latin typeface="Calibri" panose="020F0502020204030204"/>
                <a:cs typeface="Segoe UI Semibold" panose="020B0702040204020203" pitchFamily="34" charset="0"/>
              </a:endParaRPr>
            </a:p>
          </p:txBody>
        </p:sp>
        <p:grpSp>
          <p:nvGrpSpPr>
            <p:cNvPr id="63" name="Group 61">
              <a:extLst>
                <a:ext uri="{FF2B5EF4-FFF2-40B4-BE49-F238E27FC236}">
                  <a16:creationId xmlns:a16="http://schemas.microsoft.com/office/drawing/2014/main" id="{8611DE39-BFFA-CBE9-C55A-391A471CB039}"/>
                </a:ext>
              </a:extLst>
            </p:cNvPr>
            <p:cNvGrpSpPr/>
            <p:nvPr/>
          </p:nvGrpSpPr>
          <p:grpSpPr>
            <a:xfrm>
              <a:off x="762236" y="2788568"/>
              <a:ext cx="718411" cy="625156"/>
              <a:chOff x="1755775" y="2570163"/>
              <a:chExt cx="1320800" cy="1149351"/>
            </a:xfrm>
          </p:grpSpPr>
          <p:sp>
            <p:nvSpPr>
              <p:cNvPr id="116" name="Freeform 37">
                <a:extLst>
                  <a:ext uri="{FF2B5EF4-FFF2-40B4-BE49-F238E27FC236}">
                    <a16:creationId xmlns:a16="http://schemas.microsoft.com/office/drawing/2014/main" id="{A7FC0C56-6FAC-DD63-F581-EE67D0EF285C}"/>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7" name="Freeform 38">
                <a:extLst>
                  <a:ext uri="{FF2B5EF4-FFF2-40B4-BE49-F238E27FC236}">
                    <a16:creationId xmlns:a16="http://schemas.microsoft.com/office/drawing/2014/main" id="{61D45495-698D-41E2-3254-3CF2E3162C9C}"/>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8" name="Freeform 39">
                <a:extLst>
                  <a:ext uri="{FF2B5EF4-FFF2-40B4-BE49-F238E27FC236}">
                    <a16:creationId xmlns:a16="http://schemas.microsoft.com/office/drawing/2014/main" id="{3395B076-781B-557A-EF68-944CD886B657}"/>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9" name="Freeform 40">
                <a:extLst>
                  <a:ext uri="{FF2B5EF4-FFF2-40B4-BE49-F238E27FC236}">
                    <a16:creationId xmlns:a16="http://schemas.microsoft.com/office/drawing/2014/main" id="{4C81DBC7-62C9-3663-933A-7881DB78EC8C}"/>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0" name="Freeform 41">
                <a:extLst>
                  <a:ext uri="{FF2B5EF4-FFF2-40B4-BE49-F238E27FC236}">
                    <a16:creationId xmlns:a16="http://schemas.microsoft.com/office/drawing/2014/main" id="{F187846A-F00B-511B-B7DC-24386E56130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1" name="Freeform 42">
                <a:extLst>
                  <a:ext uri="{FF2B5EF4-FFF2-40B4-BE49-F238E27FC236}">
                    <a16:creationId xmlns:a16="http://schemas.microsoft.com/office/drawing/2014/main" id="{DC1EF129-81E6-E6D0-CD12-D842C754D153}"/>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2" name="Freeform 43">
                <a:extLst>
                  <a:ext uri="{FF2B5EF4-FFF2-40B4-BE49-F238E27FC236}">
                    <a16:creationId xmlns:a16="http://schemas.microsoft.com/office/drawing/2014/main" id="{F686A6AC-6EF0-1BCD-821D-F2A6F10944B5}"/>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3" name="Freeform 44">
                <a:extLst>
                  <a:ext uri="{FF2B5EF4-FFF2-40B4-BE49-F238E27FC236}">
                    <a16:creationId xmlns:a16="http://schemas.microsoft.com/office/drawing/2014/main" id="{671892D6-12F5-8271-F959-88EDEDF9C99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4" name="Rectangle 45">
                <a:extLst>
                  <a:ext uri="{FF2B5EF4-FFF2-40B4-BE49-F238E27FC236}">
                    <a16:creationId xmlns:a16="http://schemas.microsoft.com/office/drawing/2014/main" id="{EE4893DC-6221-3797-D8AC-FFF688887536}"/>
                  </a:ext>
                </a:extLst>
              </p:cNvPr>
              <p:cNvSpPr>
                <a:spLocks noChangeArrowheads="1"/>
              </p:cNvSpPr>
              <p:nvPr/>
            </p:nvSpPr>
            <p:spPr bwMode="auto">
              <a:xfrm>
                <a:off x="2963863" y="3324226"/>
                <a:ext cx="106363" cy="198438"/>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5" name="Rectangle 46">
                <a:extLst>
                  <a:ext uri="{FF2B5EF4-FFF2-40B4-BE49-F238E27FC236}">
                    <a16:creationId xmlns:a16="http://schemas.microsoft.com/office/drawing/2014/main" id="{06F53C4B-5433-9F47-518F-81F455A407D6}"/>
                  </a:ext>
                </a:extLst>
              </p:cNvPr>
              <p:cNvSpPr>
                <a:spLocks noChangeArrowheads="1"/>
              </p:cNvSpPr>
              <p:nvPr/>
            </p:nvSpPr>
            <p:spPr bwMode="auto">
              <a:xfrm>
                <a:off x="2649538"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6" name="Rectangle 47">
                <a:extLst>
                  <a:ext uri="{FF2B5EF4-FFF2-40B4-BE49-F238E27FC236}">
                    <a16:creationId xmlns:a16="http://schemas.microsoft.com/office/drawing/2014/main" id="{2BC475BC-05CF-EE92-B427-B1ED83213A8D}"/>
                  </a:ext>
                </a:extLst>
              </p:cNvPr>
              <p:cNvSpPr>
                <a:spLocks noChangeArrowheads="1"/>
              </p:cNvSpPr>
              <p:nvPr/>
            </p:nvSpPr>
            <p:spPr bwMode="auto">
              <a:xfrm>
                <a:off x="2581275"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7" name="Rectangle 48">
                <a:extLst>
                  <a:ext uri="{FF2B5EF4-FFF2-40B4-BE49-F238E27FC236}">
                    <a16:creationId xmlns:a16="http://schemas.microsoft.com/office/drawing/2014/main" id="{64622C6B-7073-F1D8-6513-B82DD791211B}"/>
                  </a:ext>
                </a:extLst>
              </p:cNvPr>
              <p:cNvSpPr>
                <a:spLocks noChangeArrowheads="1"/>
              </p:cNvSpPr>
              <p:nvPr/>
            </p:nvSpPr>
            <p:spPr bwMode="auto">
              <a:xfrm>
                <a:off x="2724150"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8" name="Rectangle 49">
                <a:extLst>
                  <a:ext uri="{FF2B5EF4-FFF2-40B4-BE49-F238E27FC236}">
                    <a16:creationId xmlns:a16="http://schemas.microsoft.com/office/drawing/2014/main" id="{F9B940AD-D270-DBB5-462E-725A90DAC4DD}"/>
                  </a:ext>
                </a:extLst>
              </p:cNvPr>
              <p:cNvSpPr>
                <a:spLocks noChangeArrowheads="1"/>
              </p:cNvSpPr>
              <p:nvPr/>
            </p:nvSpPr>
            <p:spPr bwMode="auto">
              <a:xfrm>
                <a:off x="2798763" y="3406776"/>
                <a:ext cx="26988"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9" name="Rectangle 50">
                <a:extLst>
                  <a:ext uri="{FF2B5EF4-FFF2-40B4-BE49-F238E27FC236}">
                    <a16:creationId xmlns:a16="http://schemas.microsoft.com/office/drawing/2014/main" id="{0DB955D0-D4DF-901A-C653-555428BAC913}"/>
                  </a:ext>
                </a:extLst>
              </p:cNvPr>
              <p:cNvSpPr>
                <a:spLocks noChangeArrowheads="1"/>
              </p:cNvSpPr>
              <p:nvPr/>
            </p:nvSpPr>
            <p:spPr bwMode="auto">
              <a:xfrm>
                <a:off x="2874963" y="3406776"/>
                <a:ext cx="25400"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0" name="Freeform 51">
                <a:extLst>
                  <a:ext uri="{FF2B5EF4-FFF2-40B4-BE49-F238E27FC236}">
                    <a16:creationId xmlns:a16="http://schemas.microsoft.com/office/drawing/2014/main" id="{0BF27BB8-D993-29DB-2805-B8F703D63E20}"/>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1" name="Freeform 52">
                <a:extLst>
                  <a:ext uri="{FF2B5EF4-FFF2-40B4-BE49-F238E27FC236}">
                    <a16:creationId xmlns:a16="http://schemas.microsoft.com/office/drawing/2014/main" id="{6B367723-EB34-D14B-7925-3DC6093BC61C}"/>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2" name="Freeform 53">
                <a:extLst>
                  <a:ext uri="{FF2B5EF4-FFF2-40B4-BE49-F238E27FC236}">
                    <a16:creationId xmlns:a16="http://schemas.microsoft.com/office/drawing/2014/main" id="{4A0647B7-0EA2-8B59-828A-DDA54A40C498}"/>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3" name="Freeform 54">
                <a:extLst>
                  <a:ext uri="{FF2B5EF4-FFF2-40B4-BE49-F238E27FC236}">
                    <a16:creationId xmlns:a16="http://schemas.microsoft.com/office/drawing/2014/main" id="{15D55360-EF2D-B0F6-83CC-86A1AB1EC8BA}"/>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4" name="Freeform 55">
                <a:extLst>
                  <a:ext uri="{FF2B5EF4-FFF2-40B4-BE49-F238E27FC236}">
                    <a16:creationId xmlns:a16="http://schemas.microsoft.com/office/drawing/2014/main" id="{34AAA457-0538-3FB9-48AB-DBA97959CA2A}"/>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5" name="Freeform 56">
                <a:extLst>
                  <a:ext uri="{FF2B5EF4-FFF2-40B4-BE49-F238E27FC236}">
                    <a16:creationId xmlns:a16="http://schemas.microsoft.com/office/drawing/2014/main" id="{F1FD8D9C-9918-CF01-6F0D-D2E1DB26C10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6" name="Freeform 57">
                <a:extLst>
                  <a:ext uri="{FF2B5EF4-FFF2-40B4-BE49-F238E27FC236}">
                    <a16:creationId xmlns:a16="http://schemas.microsoft.com/office/drawing/2014/main" id="{7CD4B1D6-9BB2-E027-56DC-1D250ECCC474}"/>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7" name="Rectangle 58">
                <a:extLst>
                  <a:ext uri="{FF2B5EF4-FFF2-40B4-BE49-F238E27FC236}">
                    <a16:creationId xmlns:a16="http://schemas.microsoft.com/office/drawing/2014/main" id="{F7D11D9D-B634-2B7A-9ADD-FFFA52FF06A3}"/>
                  </a:ext>
                </a:extLst>
              </p:cNvPr>
              <p:cNvSpPr>
                <a:spLocks noChangeArrowheads="1"/>
              </p:cNvSpPr>
              <p:nvPr/>
            </p:nvSpPr>
            <p:spPr bwMode="auto">
              <a:xfrm>
                <a:off x="2322513" y="2751138"/>
                <a:ext cx="44450" cy="142875"/>
              </a:xfrm>
              <a:prstGeom prst="rect">
                <a:avLst/>
              </a:prstGeom>
              <a:solidFill>
                <a:srgbClr val="0072C6"/>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8" name="Rectangle 59">
                <a:extLst>
                  <a:ext uri="{FF2B5EF4-FFF2-40B4-BE49-F238E27FC236}">
                    <a16:creationId xmlns:a16="http://schemas.microsoft.com/office/drawing/2014/main" id="{C87C3B7D-4D96-C66A-73F3-FD23D88A3296}"/>
                  </a:ext>
                </a:extLst>
              </p:cNvPr>
              <p:cNvSpPr>
                <a:spLocks noChangeArrowheads="1"/>
              </p:cNvSpPr>
              <p:nvPr/>
            </p:nvSpPr>
            <p:spPr bwMode="auto">
              <a:xfrm>
                <a:off x="2322513" y="2751138"/>
                <a:ext cx="44450" cy="47625"/>
              </a:xfrm>
              <a:prstGeom prst="rect">
                <a:avLst/>
              </a:prstGeom>
              <a:solidFill>
                <a:srgbClr val="00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9" name="Freeform 60">
                <a:extLst>
                  <a:ext uri="{FF2B5EF4-FFF2-40B4-BE49-F238E27FC236}">
                    <a16:creationId xmlns:a16="http://schemas.microsoft.com/office/drawing/2014/main" id="{8751F112-5FB3-84DF-ACA4-ECD129BF3EA2}"/>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0" name="Freeform 61">
                <a:extLst>
                  <a:ext uri="{FF2B5EF4-FFF2-40B4-BE49-F238E27FC236}">
                    <a16:creationId xmlns:a16="http://schemas.microsoft.com/office/drawing/2014/main" id="{4A39F16C-943B-C0CA-AC8E-8B13AD98E255}"/>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1" name="Freeform 62">
                <a:extLst>
                  <a:ext uri="{FF2B5EF4-FFF2-40B4-BE49-F238E27FC236}">
                    <a16:creationId xmlns:a16="http://schemas.microsoft.com/office/drawing/2014/main" id="{274C37F6-1EC1-383F-FEC7-4F3A03BA078C}"/>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2" name="Freeform 63">
                <a:extLst>
                  <a:ext uri="{FF2B5EF4-FFF2-40B4-BE49-F238E27FC236}">
                    <a16:creationId xmlns:a16="http://schemas.microsoft.com/office/drawing/2014/main" id="{39FA4F15-780B-D186-A62B-43F0D2A1181B}"/>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3" name="Freeform 64">
                <a:extLst>
                  <a:ext uri="{FF2B5EF4-FFF2-40B4-BE49-F238E27FC236}">
                    <a16:creationId xmlns:a16="http://schemas.microsoft.com/office/drawing/2014/main" id="{BB2868B7-BBA3-9E6D-888B-9E8F5D634AAE}"/>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4" name="Freeform 65">
                <a:extLst>
                  <a:ext uri="{FF2B5EF4-FFF2-40B4-BE49-F238E27FC236}">
                    <a16:creationId xmlns:a16="http://schemas.microsoft.com/office/drawing/2014/main" id="{4471BA4F-0ECC-B90D-C3BD-62E5E115C9F5}"/>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5" name="Freeform 66">
                <a:extLst>
                  <a:ext uri="{FF2B5EF4-FFF2-40B4-BE49-F238E27FC236}">
                    <a16:creationId xmlns:a16="http://schemas.microsoft.com/office/drawing/2014/main" id="{68870912-7E08-13E9-6F00-89C59BABC3F8}"/>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6" name="Freeform 67">
                <a:extLst>
                  <a:ext uri="{FF2B5EF4-FFF2-40B4-BE49-F238E27FC236}">
                    <a16:creationId xmlns:a16="http://schemas.microsoft.com/office/drawing/2014/main" id="{45D648AE-F01D-96B0-9F10-53058FDCEB04}"/>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7" name="Freeform 68">
                <a:extLst>
                  <a:ext uri="{FF2B5EF4-FFF2-40B4-BE49-F238E27FC236}">
                    <a16:creationId xmlns:a16="http://schemas.microsoft.com/office/drawing/2014/main" id="{FA4E9978-887F-D311-4385-BC18140C27FB}"/>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8" name="Freeform 69">
                <a:extLst>
                  <a:ext uri="{FF2B5EF4-FFF2-40B4-BE49-F238E27FC236}">
                    <a16:creationId xmlns:a16="http://schemas.microsoft.com/office/drawing/2014/main" id="{99AFFF74-7562-A6E0-F8B3-725241061AE2}"/>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9" name="Freeform 70">
                <a:extLst>
                  <a:ext uri="{FF2B5EF4-FFF2-40B4-BE49-F238E27FC236}">
                    <a16:creationId xmlns:a16="http://schemas.microsoft.com/office/drawing/2014/main" id="{A1B85197-1966-C800-05B1-37AC23C14D24}"/>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0" name="Freeform 71">
                <a:extLst>
                  <a:ext uri="{FF2B5EF4-FFF2-40B4-BE49-F238E27FC236}">
                    <a16:creationId xmlns:a16="http://schemas.microsoft.com/office/drawing/2014/main" id="{782837E6-1671-BBBB-6B53-4D9880641F30}"/>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1" name="Freeform 72">
                <a:extLst>
                  <a:ext uri="{FF2B5EF4-FFF2-40B4-BE49-F238E27FC236}">
                    <a16:creationId xmlns:a16="http://schemas.microsoft.com/office/drawing/2014/main" id="{B70FB10B-8AE8-66D9-8A80-3E8E88554084}"/>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2" name="Freeform 73">
                <a:extLst>
                  <a:ext uri="{FF2B5EF4-FFF2-40B4-BE49-F238E27FC236}">
                    <a16:creationId xmlns:a16="http://schemas.microsoft.com/office/drawing/2014/main" id="{C41D86E9-ACCE-9B86-A86E-8695774FED87}"/>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3" name="Freeform 74">
                <a:extLst>
                  <a:ext uri="{FF2B5EF4-FFF2-40B4-BE49-F238E27FC236}">
                    <a16:creationId xmlns:a16="http://schemas.microsoft.com/office/drawing/2014/main" id="{B9E1AB62-6B1D-3BB3-F819-780A56C5F04F}"/>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4" name="Freeform 75">
                <a:extLst>
                  <a:ext uri="{FF2B5EF4-FFF2-40B4-BE49-F238E27FC236}">
                    <a16:creationId xmlns:a16="http://schemas.microsoft.com/office/drawing/2014/main" id="{104F5238-728F-F07C-1BFD-28DE2FDEFDA0}"/>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5" name="Rectangle 76">
                <a:extLst>
                  <a:ext uri="{FF2B5EF4-FFF2-40B4-BE49-F238E27FC236}">
                    <a16:creationId xmlns:a16="http://schemas.microsoft.com/office/drawing/2014/main" id="{F0F5F3E0-0D08-2049-2690-03C95F5B2649}"/>
                  </a:ext>
                </a:extLst>
              </p:cNvPr>
              <p:cNvSpPr>
                <a:spLocks noChangeArrowheads="1"/>
              </p:cNvSpPr>
              <p:nvPr/>
            </p:nvSpPr>
            <p:spPr bwMode="auto">
              <a:xfrm>
                <a:off x="1778000" y="2617788"/>
                <a:ext cx="285750" cy="339725"/>
              </a:xfrm>
              <a:prstGeom prst="rect">
                <a:avLst/>
              </a:prstGeom>
              <a:solidFill>
                <a:schemeClr val="accent1"/>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6" name="Rectangle 77">
                <a:extLst>
                  <a:ext uri="{FF2B5EF4-FFF2-40B4-BE49-F238E27FC236}">
                    <a16:creationId xmlns:a16="http://schemas.microsoft.com/office/drawing/2014/main" id="{B22B1946-C84E-23A8-F547-B903A2F519F4}"/>
                  </a:ext>
                </a:extLst>
              </p:cNvPr>
              <p:cNvSpPr>
                <a:spLocks noChangeArrowheads="1"/>
              </p:cNvSpPr>
              <p:nvPr/>
            </p:nvSpPr>
            <p:spPr bwMode="auto">
              <a:xfrm>
                <a:off x="1778000" y="2617788"/>
                <a:ext cx="285750" cy="339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7" name="Oval 78">
                <a:extLst>
                  <a:ext uri="{FF2B5EF4-FFF2-40B4-BE49-F238E27FC236}">
                    <a16:creationId xmlns:a16="http://schemas.microsoft.com/office/drawing/2014/main" id="{3C40BB83-8A8F-36CF-3390-4F1BFCC140DD}"/>
                  </a:ext>
                </a:extLst>
              </p:cNvPr>
              <p:cNvSpPr>
                <a:spLocks noChangeArrowheads="1"/>
              </p:cNvSpPr>
              <p:nvPr/>
            </p:nvSpPr>
            <p:spPr bwMode="auto">
              <a:xfrm>
                <a:off x="1893888" y="2976563"/>
                <a:ext cx="52388" cy="57150"/>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8" name="Oval 79">
                <a:extLst>
                  <a:ext uri="{FF2B5EF4-FFF2-40B4-BE49-F238E27FC236}">
                    <a16:creationId xmlns:a16="http://schemas.microsoft.com/office/drawing/2014/main" id="{7C59F817-94EF-6434-329B-46CBD32A51F7}"/>
                  </a:ext>
                </a:extLst>
              </p:cNvPr>
              <p:cNvSpPr>
                <a:spLocks noChangeArrowheads="1"/>
              </p:cNvSpPr>
              <p:nvPr/>
            </p:nvSpPr>
            <p:spPr bwMode="auto">
              <a:xfrm>
                <a:off x="1901825" y="2984501"/>
                <a:ext cx="38100" cy="38100"/>
              </a:xfrm>
              <a:prstGeom prst="ellipse">
                <a:avLst/>
              </a:pr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9" name="Freeform 80">
                <a:extLst>
                  <a:ext uri="{FF2B5EF4-FFF2-40B4-BE49-F238E27FC236}">
                    <a16:creationId xmlns:a16="http://schemas.microsoft.com/office/drawing/2014/main" id="{4BBFF401-AAD6-2CFF-1248-D15BBB246095}"/>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0" name="Freeform 81">
                <a:extLst>
                  <a:ext uri="{FF2B5EF4-FFF2-40B4-BE49-F238E27FC236}">
                    <a16:creationId xmlns:a16="http://schemas.microsoft.com/office/drawing/2014/main" id="{8EC36123-C923-5CD6-5838-95605214A089}"/>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1" name="Freeform 82">
                <a:extLst>
                  <a:ext uri="{FF2B5EF4-FFF2-40B4-BE49-F238E27FC236}">
                    <a16:creationId xmlns:a16="http://schemas.microsoft.com/office/drawing/2014/main" id="{58EDEF7F-A331-60C3-B478-08E61FD29998}"/>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2" name="Freeform 83">
                <a:extLst>
                  <a:ext uri="{FF2B5EF4-FFF2-40B4-BE49-F238E27FC236}">
                    <a16:creationId xmlns:a16="http://schemas.microsoft.com/office/drawing/2014/main" id="{6F401594-76C7-CA69-52A0-20B97C638DDF}"/>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3" name="Freeform 84">
                <a:extLst>
                  <a:ext uri="{FF2B5EF4-FFF2-40B4-BE49-F238E27FC236}">
                    <a16:creationId xmlns:a16="http://schemas.microsoft.com/office/drawing/2014/main" id="{53122AC2-3015-34AF-F488-B9B2AFAA6FD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4" name="Freeform 85">
                <a:extLst>
                  <a:ext uri="{FF2B5EF4-FFF2-40B4-BE49-F238E27FC236}">
                    <a16:creationId xmlns:a16="http://schemas.microsoft.com/office/drawing/2014/main" id="{98C95374-A2F2-06AE-8831-457E6075293A}"/>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5" name="Freeform 86">
                <a:extLst>
                  <a:ext uri="{FF2B5EF4-FFF2-40B4-BE49-F238E27FC236}">
                    <a16:creationId xmlns:a16="http://schemas.microsoft.com/office/drawing/2014/main" id="{E6A1B53E-478A-EAC1-9D3F-D9286DD7D4C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6" name="Freeform 87">
                <a:extLst>
                  <a:ext uri="{FF2B5EF4-FFF2-40B4-BE49-F238E27FC236}">
                    <a16:creationId xmlns:a16="http://schemas.microsoft.com/office/drawing/2014/main" id="{6EC6B06F-A773-187F-463D-6F5B937BC3B2}"/>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7" name="Freeform 88">
                <a:extLst>
                  <a:ext uri="{FF2B5EF4-FFF2-40B4-BE49-F238E27FC236}">
                    <a16:creationId xmlns:a16="http://schemas.microsoft.com/office/drawing/2014/main" id="{EA394514-83E6-2812-0566-1D42A800AE8E}"/>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8" name="Freeform 89">
                <a:extLst>
                  <a:ext uri="{FF2B5EF4-FFF2-40B4-BE49-F238E27FC236}">
                    <a16:creationId xmlns:a16="http://schemas.microsoft.com/office/drawing/2014/main" id="{53609ABF-68C0-953D-8090-4E2048C370E7}"/>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64" name="Rectangle 47">
              <a:extLst>
                <a:ext uri="{FF2B5EF4-FFF2-40B4-BE49-F238E27FC236}">
                  <a16:creationId xmlns:a16="http://schemas.microsoft.com/office/drawing/2014/main" id="{51D18343-3DC1-9700-DA12-0C8B26968810}"/>
                </a:ext>
              </a:extLst>
            </p:cNvPr>
            <p:cNvSpPr>
              <a:spLocks noChangeArrowheads="1"/>
            </p:cNvSpPr>
            <p:nvPr/>
          </p:nvSpPr>
          <p:spPr bwMode="auto">
            <a:xfrm>
              <a:off x="951790" y="3774773"/>
              <a:ext cx="1400385"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Millions of devices feed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into Stream Analytics</a:t>
              </a:r>
              <a:endParaRPr lang="en-US" altLang="en-US" sz="1098" kern="0">
                <a:latin typeface="Calibri" panose="020F0502020204030204"/>
                <a:cs typeface="Segoe UI Semibold" panose="020B0702040204020203" pitchFamily="34" charset="0"/>
              </a:endParaRPr>
            </a:p>
          </p:txBody>
        </p:sp>
        <p:cxnSp>
          <p:nvCxnSpPr>
            <p:cNvPr id="65" name="Straight Arrow Connector 63">
              <a:extLst>
                <a:ext uri="{FF2B5EF4-FFF2-40B4-BE49-F238E27FC236}">
                  <a16:creationId xmlns:a16="http://schemas.microsoft.com/office/drawing/2014/main" id="{56ECA741-CD42-C89F-E582-4E4EACF5EF5C}"/>
                </a:ext>
              </a:extLst>
            </p:cNvPr>
            <p:cNvCxnSpPr>
              <a:cxnSpLocks/>
            </p:cNvCxnSpPr>
            <p:nvPr/>
          </p:nvCxnSpPr>
          <p:spPr>
            <a:xfrm>
              <a:off x="148384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66" name="Group 64">
              <a:extLst>
                <a:ext uri="{FF2B5EF4-FFF2-40B4-BE49-F238E27FC236}">
                  <a16:creationId xmlns:a16="http://schemas.microsoft.com/office/drawing/2014/main" id="{061A5C31-C84B-1C7D-1948-051E75C49B36}"/>
                </a:ext>
              </a:extLst>
            </p:cNvPr>
            <p:cNvGrpSpPr/>
            <p:nvPr/>
          </p:nvGrpSpPr>
          <p:grpSpPr>
            <a:xfrm>
              <a:off x="1885584" y="2877820"/>
              <a:ext cx="600318" cy="467142"/>
              <a:chOff x="3708400" y="2781301"/>
              <a:chExt cx="930275" cy="723900"/>
            </a:xfrm>
          </p:grpSpPr>
          <p:sp>
            <p:nvSpPr>
              <p:cNvPr id="108" name="Freeform 90">
                <a:extLst>
                  <a:ext uri="{FF2B5EF4-FFF2-40B4-BE49-F238E27FC236}">
                    <a16:creationId xmlns:a16="http://schemas.microsoft.com/office/drawing/2014/main" id="{00AF6BD7-0D83-403F-9F1F-6C3695FB57B2}"/>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09" name="Freeform 91">
                <a:extLst>
                  <a:ext uri="{FF2B5EF4-FFF2-40B4-BE49-F238E27FC236}">
                    <a16:creationId xmlns:a16="http://schemas.microsoft.com/office/drawing/2014/main" id="{3D2EF43C-34AE-EC5E-5F36-595115723CC5}"/>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0" name="Freeform 92">
                <a:extLst>
                  <a:ext uri="{FF2B5EF4-FFF2-40B4-BE49-F238E27FC236}">
                    <a16:creationId xmlns:a16="http://schemas.microsoft.com/office/drawing/2014/main" id="{98AB4113-29D7-DCDA-B40B-DF9DCC586E9F}"/>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1" name="Freeform 93">
                <a:extLst>
                  <a:ext uri="{FF2B5EF4-FFF2-40B4-BE49-F238E27FC236}">
                    <a16:creationId xmlns:a16="http://schemas.microsoft.com/office/drawing/2014/main" id="{4982B769-366E-5CDA-B3C4-928B7B0F14CC}"/>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2" name="Freeform 94">
                <a:extLst>
                  <a:ext uri="{FF2B5EF4-FFF2-40B4-BE49-F238E27FC236}">
                    <a16:creationId xmlns:a16="http://schemas.microsoft.com/office/drawing/2014/main" id="{0C8520E7-99B5-D2FE-B904-51983B9F6B8B}"/>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3" name="Freeform 95">
                <a:extLst>
                  <a:ext uri="{FF2B5EF4-FFF2-40B4-BE49-F238E27FC236}">
                    <a16:creationId xmlns:a16="http://schemas.microsoft.com/office/drawing/2014/main" id="{F8039CE2-8E44-3931-0876-6CE7C3E0A56C}"/>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4" name="Freeform 96">
                <a:extLst>
                  <a:ext uri="{FF2B5EF4-FFF2-40B4-BE49-F238E27FC236}">
                    <a16:creationId xmlns:a16="http://schemas.microsoft.com/office/drawing/2014/main" id="{F9D31219-4388-C0AC-06FB-245699711407}"/>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5" name="Freeform 97">
                <a:extLst>
                  <a:ext uri="{FF2B5EF4-FFF2-40B4-BE49-F238E27FC236}">
                    <a16:creationId xmlns:a16="http://schemas.microsoft.com/office/drawing/2014/main" id="{32ABF045-1CA7-18C3-03C2-ACCFF0C7071F}"/>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67" name="Rectangle: Rounded Corners 65">
              <a:extLst>
                <a:ext uri="{FF2B5EF4-FFF2-40B4-BE49-F238E27FC236}">
                  <a16:creationId xmlns:a16="http://schemas.microsoft.com/office/drawing/2014/main" id="{ABC920F4-73EE-A047-113C-B1F05192AE05}"/>
                </a:ext>
              </a:extLst>
            </p:cNvPr>
            <p:cNvSpPr/>
            <p:nvPr/>
          </p:nvSpPr>
          <p:spPr bwMode="auto">
            <a:xfrm>
              <a:off x="2911880" y="2622692"/>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68" name="Group 66">
              <a:extLst>
                <a:ext uri="{FF2B5EF4-FFF2-40B4-BE49-F238E27FC236}">
                  <a16:creationId xmlns:a16="http://schemas.microsoft.com/office/drawing/2014/main" id="{095D6B54-4C7D-2396-0595-F6D4A5988F6A}"/>
                </a:ext>
              </a:extLst>
            </p:cNvPr>
            <p:cNvGrpSpPr/>
            <p:nvPr/>
          </p:nvGrpSpPr>
          <p:grpSpPr>
            <a:xfrm>
              <a:off x="2915340" y="2507238"/>
              <a:ext cx="452260" cy="417074"/>
              <a:chOff x="7989965" y="5173839"/>
              <a:chExt cx="308230" cy="284249"/>
            </a:xfrm>
          </p:grpSpPr>
          <p:sp>
            <p:nvSpPr>
              <p:cNvPr id="101" name="Rectangle 100">
                <a:extLst>
                  <a:ext uri="{FF2B5EF4-FFF2-40B4-BE49-F238E27FC236}">
                    <a16:creationId xmlns:a16="http://schemas.microsoft.com/office/drawing/2014/main" id="{26F97175-B80A-74EC-3301-31D923458976}"/>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102" name="Group 101">
                <a:extLst>
                  <a:ext uri="{FF2B5EF4-FFF2-40B4-BE49-F238E27FC236}">
                    <a16:creationId xmlns:a16="http://schemas.microsoft.com/office/drawing/2014/main" id="{1AA66903-78A6-9E84-1EE9-15A913A9D3B7}"/>
                  </a:ext>
                </a:extLst>
              </p:cNvPr>
              <p:cNvGrpSpPr/>
              <p:nvPr/>
            </p:nvGrpSpPr>
            <p:grpSpPr>
              <a:xfrm>
                <a:off x="7989965" y="5173839"/>
                <a:ext cx="308230" cy="284249"/>
                <a:chOff x="7875624" y="5410159"/>
                <a:chExt cx="308230" cy="284249"/>
              </a:xfrm>
            </p:grpSpPr>
            <p:sp>
              <p:nvSpPr>
                <p:cNvPr id="103" name="Freeform 17">
                  <a:extLst>
                    <a:ext uri="{FF2B5EF4-FFF2-40B4-BE49-F238E27FC236}">
                      <a16:creationId xmlns:a16="http://schemas.microsoft.com/office/drawing/2014/main" id="{AF0715B6-DC5F-CFD9-3447-C363EA1E08A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104" name="Group 103">
                  <a:extLst>
                    <a:ext uri="{FF2B5EF4-FFF2-40B4-BE49-F238E27FC236}">
                      <a16:creationId xmlns:a16="http://schemas.microsoft.com/office/drawing/2014/main" id="{AC2CBF76-F468-6A7F-E629-A7BA12E730A1}"/>
                    </a:ext>
                  </a:extLst>
                </p:cNvPr>
                <p:cNvGrpSpPr/>
                <p:nvPr/>
              </p:nvGrpSpPr>
              <p:grpSpPr>
                <a:xfrm>
                  <a:off x="7875624" y="5410159"/>
                  <a:ext cx="308230" cy="284249"/>
                  <a:chOff x="7875624" y="5410159"/>
                  <a:chExt cx="308230" cy="284249"/>
                </a:xfrm>
              </p:grpSpPr>
              <p:sp>
                <p:nvSpPr>
                  <p:cNvPr id="105" name="Freeform 15">
                    <a:extLst>
                      <a:ext uri="{FF2B5EF4-FFF2-40B4-BE49-F238E27FC236}">
                        <a16:creationId xmlns:a16="http://schemas.microsoft.com/office/drawing/2014/main" id="{53757F48-137F-659B-518D-13866FCFEB4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06" name="Freeform 16">
                    <a:extLst>
                      <a:ext uri="{FF2B5EF4-FFF2-40B4-BE49-F238E27FC236}">
                        <a16:creationId xmlns:a16="http://schemas.microsoft.com/office/drawing/2014/main" id="{59FE73C9-6DF9-DE55-A7D8-00C7BEC32BC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07" name="Freeform 19">
                    <a:extLst>
                      <a:ext uri="{FF2B5EF4-FFF2-40B4-BE49-F238E27FC236}">
                        <a16:creationId xmlns:a16="http://schemas.microsoft.com/office/drawing/2014/main" id="{AAB61EDA-A26D-F172-E97C-1C29F68A4688}"/>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69" name="Straight Arrow Connector 67">
              <a:extLst>
                <a:ext uri="{FF2B5EF4-FFF2-40B4-BE49-F238E27FC236}">
                  <a16:creationId xmlns:a16="http://schemas.microsoft.com/office/drawing/2014/main" id="{DFB1C848-8538-2783-73C9-2214BD56373E}"/>
                </a:ext>
              </a:extLst>
            </p:cNvPr>
            <p:cNvCxnSpPr>
              <a:cxnSpLocks/>
            </p:cNvCxnSpPr>
            <p:nvPr/>
          </p:nvCxnSpPr>
          <p:spPr>
            <a:xfrm>
              <a:off x="248460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70" name="Rectangle 107">
              <a:extLst>
                <a:ext uri="{FF2B5EF4-FFF2-40B4-BE49-F238E27FC236}">
                  <a16:creationId xmlns:a16="http://schemas.microsoft.com/office/drawing/2014/main" id="{06B30E89-1EDD-0C92-417A-280D395E1B89}"/>
                </a:ext>
              </a:extLst>
            </p:cNvPr>
            <p:cNvSpPr>
              <a:spLocks noChangeArrowheads="1"/>
            </p:cNvSpPr>
            <p:nvPr/>
          </p:nvSpPr>
          <p:spPr bwMode="auto">
            <a:xfrm>
              <a:off x="3932710" y="3032363"/>
              <a:ext cx="5961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1" name="Rectangle 108">
              <a:extLst>
                <a:ext uri="{FF2B5EF4-FFF2-40B4-BE49-F238E27FC236}">
                  <a16:creationId xmlns:a16="http://schemas.microsoft.com/office/drawing/2014/main" id="{E65972CB-8E84-FED6-764C-87A09FF58922}"/>
                </a:ext>
              </a:extLst>
            </p:cNvPr>
            <p:cNvSpPr>
              <a:spLocks noChangeArrowheads="1"/>
            </p:cNvSpPr>
            <p:nvPr/>
          </p:nvSpPr>
          <p:spPr bwMode="auto">
            <a:xfrm>
              <a:off x="4021684" y="3032363"/>
              <a:ext cx="6050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2" name="Rectangle 109">
              <a:extLst>
                <a:ext uri="{FF2B5EF4-FFF2-40B4-BE49-F238E27FC236}">
                  <a16:creationId xmlns:a16="http://schemas.microsoft.com/office/drawing/2014/main" id="{98CC505B-9FF1-A47A-93B5-3B61ABD50854}"/>
                </a:ext>
              </a:extLst>
            </p:cNvPr>
            <p:cNvSpPr>
              <a:spLocks noChangeArrowheads="1"/>
            </p:cNvSpPr>
            <p:nvPr/>
          </p:nvSpPr>
          <p:spPr bwMode="auto">
            <a:xfrm>
              <a:off x="4112438" y="3032363"/>
              <a:ext cx="6050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3" name="Rectangle 110">
              <a:extLst>
                <a:ext uri="{FF2B5EF4-FFF2-40B4-BE49-F238E27FC236}">
                  <a16:creationId xmlns:a16="http://schemas.microsoft.com/office/drawing/2014/main" id="{89A01FDC-6B21-B2BD-4BA2-B15BAB97D579}"/>
                </a:ext>
              </a:extLst>
            </p:cNvPr>
            <p:cNvSpPr>
              <a:spLocks noChangeArrowheads="1"/>
            </p:cNvSpPr>
            <p:nvPr/>
          </p:nvSpPr>
          <p:spPr bwMode="auto">
            <a:xfrm>
              <a:off x="4202301" y="3032363"/>
              <a:ext cx="6139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4" name="Rectangle 111">
              <a:extLst>
                <a:ext uri="{FF2B5EF4-FFF2-40B4-BE49-F238E27FC236}">
                  <a16:creationId xmlns:a16="http://schemas.microsoft.com/office/drawing/2014/main" id="{58AB9B31-2516-077C-1465-7F67CE8F573B}"/>
                </a:ext>
              </a:extLst>
            </p:cNvPr>
            <p:cNvSpPr>
              <a:spLocks noChangeArrowheads="1"/>
            </p:cNvSpPr>
            <p:nvPr/>
          </p:nvSpPr>
          <p:spPr bwMode="auto">
            <a:xfrm>
              <a:off x="3932710" y="3123117"/>
              <a:ext cx="5961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5" name="Rectangle 112">
              <a:extLst>
                <a:ext uri="{FF2B5EF4-FFF2-40B4-BE49-F238E27FC236}">
                  <a16:creationId xmlns:a16="http://schemas.microsoft.com/office/drawing/2014/main" id="{B74C3719-A86B-F455-5869-FC6A443A0C49}"/>
                </a:ext>
              </a:extLst>
            </p:cNvPr>
            <p:cNvSpPr>
              <a:spLocks noChangeArrowheads="1"/>
            </p:cNvSpPr>
            <p:nvPr/>
          </p:nvSpPr>
          <p:spPr bwMode="auto">
            <a:xfrm>
              <a:off x="4021684" y="312311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6" name="Rectangle 113">
              <a:extLst>
                <a:ext uri="{FF2B5EF4-FFF2-40B4-BE49-F238E27FC236}">
                  <a16:creationId xmlns:a16="http://schemas.microsoft.com/office/drawing/2014/main" id="{9502B8EA-B9FD-62FF-FF7A-B7CDEBF4BF8A}"/>
                </a:ext>
              </a:extLst>
            </p:cNvPr>
            <p:cNvSpPr>
              <a:spLocks noChangeArrowheads="1"/>
            </p:cNvSpPr>
            <p:nvPr/>
          </p:nvSpPr>
          <p:spPr bwMode="auto">
            <a:xfrm>
              <a:off x="4112438" y="312311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7" name="Rectangle 114">
              <a:extLst>
                <a:ext uri="{FF2B5EF4-FFF2-40B4-BE49-F238E27FC236}">
                  <a16:creationId xmlns:a16="http://schemas.microsoft.com/office/drawing/2014/main" id="{8BA4C627-5A23-8992-0F3C-91DBFC329FEF}"/>
                </a:ext>
              </a:extLst>
            </p:cNvPr>
            <p:cNvSpPr>
              <a:spLocks noChangeArrowheads="1"/>
            </p:cNvSpPr>
            <p:nvPr/>
          </p:nvSpPr>
          <p:spPr bwMode="auto">
            <a:xfrm>
              <a:off x="4202301" y="3123117"/>
              <a:ext cx="6139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8" name="Rectangle 115">
              <a:extLst>
                <a:ext uri="{FF2B5EF4-FFF2-40B4-BE49-F238E27FC236}">
                  <a16:creationId xmlns:a16="http://schemas.microsoft.com/office/drawing/2014/main" id="{7C494625-B282-1F34-2C7F-CA09C7446225}"/>
                </a:ext>
              </a:extLst>
            </p:cNvPr>
            <p:cNvSpPr>
              <a:spLocks noChangeArrowheads="1"/>
            </p:cNvSpPr>
            <p:nvPr/>
          </p:nvSpPr>
          <p:spPr bwMode="auto">
            <a:xfrm>
              <a:off x="3152342" y="3024344"/>
              <a:ext cx="58723" cy="5961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9" name="Rectangle 116">
              <a:extLst>
                <a:ext uri="{FF2B5EF4-FFF2-40B4-BE49-F238E27FC236}">
                  <a16:creationId xmlns:a16="http://schemas.microsoft.com/office/drawing/2014/main" id="{B7D5A0F0-31C1-BF0F-EC55-77D142D7E845}"/>
                </a:ext>
              </a:extLst>
            </p:cNvPr>
            <p:cNvSpPr>
              <a:spLocks noChangeArrowheads="1"/>
            </p:cNvSpPr>
            <p:nvPr/>
          </p:nvSpPr>
          <p:spPr bwMode="auto">
            <a:xfrm>
              <a:off x="3286692" y="2938039"/>
              <a:ext cx="59613" cy="6139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0" name="Rectangle 117">
              <a:extLst>
                <a:ext uri="{FF2B5EF4-FFF2-40B4-BE49-F238E27FC236}">
                  <a16:creationId xmlns:a16="http://schemas.microsoft.com/office/drawing/2014/main" id="{73AC7812-3F1C-F30B-277F-5343E291C800}"/>
                </a:ext>
              </a:extLst>
            </p:cNvPr>
            <p:cNvSpPr>
              <a:spLocks noChangeArrowheads="1"/>
            </p:cNvSpPr>
            <p:nvPr/>
          </p:nvSpPr>
          <p:spPr bwMode="auto">
            <a:xfrm>
              <a:off x="3346306" y="3050147"/>
              <a:ext cx="5872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1" name="Rectangle 118">
              <a:extLst>
                <a:ext uri="{FF2B5EF4-FFF2-40B4-BE49-F238E27FC236}">
                  <a16:creationId xmlns:a16="http://schemas.microsoft.com/office/drawing/2014/main" id="{6B34186E-693C-D49E-BDEE-3CA0A4258C05}"/>
                </a:ext>
              </a:extLst>
            </p:cNvPr>
            <p:cNvSpPr>
              <a:spLocks noChangeArrowheads="1"/>
            </p:cNvSpPr>
            <p:nvPr/>
          </p:nvSpPr>
          <p:spPr bwMode="auto">
            <a:xfrm>
              <a:off x="3421933" y="2965621"/>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2" name="Rectangle 119">
              <a:extLst>
                <a:ext uri="{FF2B5EF4-FFF2-40B4-BE49-F238E27FC236}">
                  <a16:creationId xmlns:a16="http://schemas.microsoft.com/office/drawing/2014/main" id="{F12F5085-C64D-0FF8-F49C-8EDE61EC69A4}"/>
                </a:ext>
              </a:extLst>
            </p:cNvPr>
            <p:cNvSpPr>
              <a:spLocks noChangeArrowheads="1"/>
            </p:cNvSpPr>
            <p:nvPr/>
          </p:nvSpPr>
          <p:spPr bwMode="auto">
            <a:xfrm>
              <a:off x="3090949" y="3151577"/>
              <a:ext cx="6139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3" name="Rectangle 120">
              <a:extLst>
                <a:ext uri="{FF2B5EF4-FFF2-40B4-BE49-F238E27FC236}">
                  <a16:creationId xmlns:a16="http://schemas.microsoft.com/office/drawing/2014/main" id="{E76B99DA-A628-7E8E-8934-2EC586A87A55}"/>
                </a:ext>
              </a:extLst>
            </p:cNvPr>
            <p:cNvSpPr>
              <a:spLocks noChangeArrowheads="1"/>
            </p:cNvSpPr>
            <p:nvPr/>
          </p:nvSpPr>
          <p:spPr bwMode="auto">
            <a:xfrm>
              <a:off x="3240426" y="3113319"/>
              <a:ext cx="61393" cy="6139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4" name="Rectangle 121">
              <a:extLst>
                <a:ext uri="{FF2B5EF4-FFF2-40B4-BE49-F238E27FC236}">
                  <a16:creationId xmlns:a16="http://schemas.microsoft.com/office/drawing/2014/main" id="{07078EF1-A815-D958-6E55-F05929A1CC4C}"/>
                </a:ext>
              </a:extLst>
            </p:cNvPr>
            <p:cNvSpPr>
              <a:spLocks noChangeArrowheads="1"/>
            </p:cNvSpPr>
            <p:nvPr/>
          </p:nvSpPr>
          <p:spPr bwMode="auto">
            <a:xfrm>
              <a:off x="3331180" y="3227206"/>
              <a:ext cx="61393" cy="5961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5" name="Rectangle 122">
              <a:extLst>
                <a:ext uri="{FF2B5EF4-FFF2-40B4-BE49-F238E27FC236}">
                  <a16:creationId xmlns:a16="http://schemas.microsoft.com/office/drawing/2014/main" id="{640026E2-DE7F-86EA-A25B-1C5C2CE4194E}"/>
                </a:ext>
              </a:extLst>
            </p:cNvPr>
            <p:cNvSpPr>
              <a:spLocks noChangeArrowheads="1"/>
            </p:cNvSpPr>
            <p:nvPr/>
          </p:nvSpPr>
          <p:spPr bwMode="auto">
            <a:xfrm>
              <a:off x="3421933" y="315157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6" name="Rectangle: Rounded Corners 84">
              <a:extLst>
                <a:ext uri="{FF2B5EF4-FFF2-40B4-BE49-F238E27FC236}">
                  <a16:creationId xmlns:a16="http://schemas.microsoft.com/office/drawing/2014/main" id="{91250EB4-206B-6584-5BB9-3BACA6A7D712}"/>
                </a:ext>
              </a:extLst>
            </p:cNvPr>
            <p:cNvSpPr/>
            <p:nvPr/>
          </p:nvSpPr>
          <p:spPr bwMode="auto">
            <a:xfrm>
              <a:off x="4904796" y="2614512"/>
              <a:ext cx="974859" cy="974190"/>
            </a:xfrm>
            <a:prstGeom prst="roundRect">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cxnSp>
          <p:nvCxnSpPr>
            <p:cNvPr id="87" name="Straight Arrow Connector 85">
              <a:extLst>
                <a:ext uri="{FF2B5EF4-FFF2-40B4-BE49-F238E27FC236}">
                  <a16:creationId xmlns:a16="http://schemas.microsoft.com/office/drawing/2014/main" id="{8D07B798-A768-774A-61DA-CF46CCAD151B}"/>
                </a:ext>
              </a:extLst>
            </p:cNvPr>
            <p:cNvCxnSpPr>
              <a:cxnSpLocks/>
            </p:cNvCxnSpPr>
            <p:nvPr/>
          </p:nvCxnSpPr>
          <p:spPr>
            <a:xfrm>
              <a:off x="3518636"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6">
              <a:extLst>
                <a:ext uri="{FF2B5EF4-FFF2-40B4-BE49-F238E27FC236}">
                  <a16:creationId xmlns:a16="http://schemas.microsoft.com/office/drawing/2014/main" id="{EB1E4B16-1E11-CAA2-7C5D-2F4CC5E5F7E7}"/>
                </a:ext>
              </a:extLst>
            </p:cNvPr>
            <p:cNvCxnSpPr>
              <a:cxnSpLocks/>
            </p:cNvCxnSpPr>
            <p:nvPr/>
          </p:nvCxnSpPr>
          <p:spPr>
            <a:xfrm>
              <a:off x="446326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89" name="Group 87">
              <a:extLst>
                <a:ext uri="{FF2B5EF4-FFF2-40B4-BE49-F238E27FC236}">
                  <a16:creationId xmlns:a16="http://schemas.microsoft.com/office/drawing/2014/main" id="{FDF2C00F-9CFA-10CD-4085-5E77F217860F}"/>
                </a:ext>
              </a:extLst>
            </p:cNvPr>
            <p:cNvGrpSpPr/>
            <p:nvPr/>
          </p:nvGrpSpPr>
          <p:grpSpPr>
            <a:xfrm>
              <a:off x="5171026" y="2808584"/>
              <a:ext cx="442398" cy="586046"/>
              <a:chOff x="9212263" y="2652713"/>
              <a:chExt cx="796925" cy="1055688"/>
            </a:xfrm>
          </p:grpSpPr>
          <p:sp>
            <p:nvSpPr>
              <p:cNvPr id="92" name="Freeform 98">
                <a:extLst>
                  <a:ext uri="{FF2B5EF4-FFF2-40B4-BE49-F238E27FC236}">
                    <a16:creationId xmlns:a16="http://schemas.microsoft.com/office/drawing/2014/main" id="{E85B4EA9-B3EB-606D-7B51-64872F589ECA}"/>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3" name="Freeform 99">
                <a:extLst>
                  <a:ext uri="{FF2B5EF4-FFF2-40B4-BE49-F238E27FC236}">
                    <a16:creationId xmlns:a16="http://schemas.microsoft.com/office/drawing/2014/main" id="{071C5577-AD86-5E50-9997-9B4A3A1BA5A4}"/>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4" name="Freeform 100">
                <a:extLst>
                  <a:ext uri="{FF2B5EF4-FFF2-40B4-BE49-F238E27FC236}">
                    <a16:creationId xmlns:a16="http://schemas.microsoft.com/office/drawing/2014/main" id="{38DA4980-6EF2-73EB-62BB-053A576A34F9}"/>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5" name="Oval 101">
                <a:extLst>
                  <a:ext uri="{FF2B5EF4-FFF2-40B4-BE49-F238E27FC236}">
                    <a16:creationId xmlns:a16="http://schemas.microsoft.com/office/drawing/2014/main" id="{AC237A7D-EC12-8C4D-279C-FB3C56D4EC22}"/>
                  </a:ext>
                </a:extLst>
              </p:cNvPr>
              <p:cNvSpPr>
                <a:spLocks noChangeArrowheads="1"/>
              </p:cNvSpPr>
              <p:nvPr/>
            </p:nvSpPr>
            <p:spPr bwMode="auto">
              <a:xfrm>
                <a:off x="9212263" y="2652713"/>
                <a:ext cx="796925" cy="285750"/>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6" name="Oval 102">
                <a:extLst>
                  <a:ext uri="{FF2B5EF4-FFF2-40B4-BE49-F238E27FC236}">
                    <a16:creationId xmlns:a16="http://schemas.microsoft.com/office/drawing/2014/main" id="{D90D8553-C019-D8B4-2198-D11ADF6A3D95}"/>
                  </a:ext>
                </a:extLst>
              </p:cNvPr>
              <p:cNvSpPr>
                <a:spLocks noChangeArrowheads="1"/>
              </p:cNvSpPr>
              <p:nvPr/>
            </p:nvSpPr>
            <p:spPr bwMode="auto">
              <a:xfrm>
                <a:off x="9294813" y="2693988"/>
                <a:ext cx="631825" cy="188913"/>
              </a:xfrm>
              <a:prstGeom prst="ellipse">
                <a:avLst/>
              </a:pr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7" name="Freeform 103">
                <a:extLst>
                  <a:ext uri="{FF2B5EF4-FFF2-40B4-BE49-F238E27FC236}">
                    <a16:creationId xmlns:a16="http://schemas.microsoft.com/office/drawing/2014/main" id="{AD1D7663-D266-69F8-A5EF-249C43E1119F}"/>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8" name="Freeform 104">
                <a:extLst>
                  <a:ext uri="{FF2B5EF4-FFF2-40B4-BE49-F238E27FC236}">
                    <a16:creationId xmlns:a16="http://schemas.microsoft.com/office/drawing/2014/main" id="{7F1680E7-B2AE-2DB8-E7A7-9B85ED759B7A}"/>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9" name="Freeform 105">
                <a:extLst>
                  <a:ext uri="{FF2B5EF4-FFF2-40B4-BE49-F238E27FC236}">
                    <a16:creationId xmlns:a16="http://schemas.microsoft.com/office/drawing/2014/main" id="{6A1181DD-7851-E620-5ED9-357D676FECF7}"/>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00" name="Freeform 106">
                <a:extLst>
                  <a:ext uri="{FF2B5EF4-FFF2-40B4-BE49-F238E27FC236}">
                    <a16:creationId xmlns:a16="http://schemas.microsoft.com/office/drawing/2014/main" id="{80319D98-956A-7656-FDE7-B422E948E56B}"/>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90" name="Rectangle 47">
              <a:extLst>
                <a:ext uri="{FF2B5EF4-FFF2-40B4-BE49-F238E27FC236}">
                  <a16:creationId xmlns:a16="http://schemas.microsoft.com/office/drawing/2014/main" id="{FCD59B34-2D36-346D-8056-2D9F7C6569C9}"/>
                </a:ext>
              </a:extLst>
            </p:cNvPr>
            <p:cNvSpPr>
              <a:spLocks noChangeArrowheads="1"/>
            </p:cNvSpPr>
            <p:nvPr/>
          </p:nvSpPr>
          <p:spPr bwMode="auto">
            <a:xfrm>
              <a:off x="5017927" y="3774773"/>
              <a:ext cx="74507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Store data in</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SQL DB</a:t>
              </a:r>
            </a:p>
          </p:txBody>
        </p:sp>
        <p:sp>
          <p:nvSpPr>
            <p:cNvPr id="91" name="Rectangle 47">
              <a:extLst>
                <a:ext uri="{FF2B5EF4-FFF2-40B4-BE49-F238E27FC236}">
                  <a16:creationId xmlns:a16="http://schemas.microsoft.com/office/drawing/2014/main" id="{1195415B-CCB1-4024-425F-219985DF8326}"/>
                </a:ext>
              </a:extLst>
            </p:cNvPr>
            <p:cNvSpPr>
              <a:spLocks noChangeArrowheads="1"/>
            </p:cNvSpPr>
            <p:nvPr/>
          </p:nvSpPr>
          <p:spPr bwMode="auto">
            <a:xfrm>
              <a:off x="3234700" y="3774773"/>
              <a:ext cx="904865"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Transform to</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structured data</a:t>
              </a:r>
            </a:p>
          </p:txBody>
        </p:sp>
      </p:grpSp>
      <p:grpSp>
        <p:nvGrpSpPr>
          <p:cNvPr id="169" name="Group 168">
            <a:extLst>
              <a:ext uri="{FF2B5EF4-FFF2-40B4-BE49-F238E27FC236}">
                <a16:creationId xmlns:a16="http://schemas.microsoft.com/office/drawing/2014/main" id="{3BDC5CED-3657-766F-02B6-9B99C91400C7}"/>
              </a:ext>
            </a:extLst>
          </p:cNvPr>
          <p:cNvGrpSpPr/>
          <p:nvPr/>
        </p:nvGrpSpPr>
        <p:grpSpPr>
          <a:xfrm>
            <a:off x="874927" y="3790192"/>
            <a:ext cx="5221073" cy="2072915"/>
            <a:chOff x="454210" y="4238749"/>
            <a:chExt cx="5733470" cy="2276351"/>
          </a:xfrm>
        </p:grpSpPr>
        <p:sp>
          <p:nvSpPr>
            <p:cNvPr id="170" name="Rectangle 169">
              <a:extLst>
                <a:ext uri="{FF2B5EF4-FFF2-40B4-BE49-F238E27FC236}">
                  <a16:creationId xmlns:a16="http://schemas.microsoft.com/office/drawing/2014/main" id="{AD439440-C61D-00EB-0443-51066EA727EB}"/>
                </a:ext>
              </a:extLst>
            </p:cNvPr>
            <p:cNvSpPr/>
            <p:nvPr/>
          </p:nvSpPr>
          <p:spPr bwMode="auto">
            <a:xfrm>
              <a:off x="454210" y="4238749"/>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altLang="zh-CN" sz="2000" kern="0" dirty="0">
                  <a:latin typeface="Calibri" panose="020F0502020204030204"/>
                  <a:cs typeface="Segoe UI Semibold" panose="020B0702040204020203" pitchFamily="34" charset="0"/>
                </a:rPr>
                <a:t>Backend </a:t>
              </a:r>
              <a:r>
                <a:rPr lang="en-US" sz="2000" kern="0" dirty="0">
                  <a:latin typeface="Calibri" panose="020F0502020204030204"/>
                  <a:cs typeface="Segoe UI Semibold" panose="020B0702040204020203" pitchFamily="34" charset="0"/>
                </a:rPr>
                <a:t>(Mobile/IoT/Web)</a:t>
              </a:r>
            </a:p>
          </p:txBody>
        </p:sp>
        <p:grpSp>
          <p:nvGrpSpPr>
            <p:cNvPr id="171" name="Group 170">
              <a:extLst>
                <a:ext uri="{FF2B5EF4-FFF2-40B4-BE49-F238E27FC236}">
                  <a16:creationId xmlns:a16="http://schemas.microsoft.com/office/drawing/2014/main" id="{61CC6921-DA83-2B06-7A38-3076D2369D35}"/>
                </a:ext>
              </a:extLst>
            </p:cNvPr>
            <p:cNvGrpSpPr/>
            <p:nvPr/>
          </p:nvGrpSpPr>
          <p:grpSpPr>
            <a:xfrm>
              <a:off x="1006307" y="4832078"/>
              <a:ext cx="685477" cy="1043469"/>
              <a:chOff x="2198688" y="2155826"/>
              <a:chExt cx="1212850" cy="1846263"/>
            </a:xfrm>
          </p:grpSpPr>
          <p:sp>
            <p:nvSpPr>
              <p:cNvPr id="252" name="Freeform 8">
                <a:extLst>
                  <a:ext uri="{FF2B5EF4-FFF2-40B4-BE49-F238E27FC236}">
                    <a16:creationId xmlns:a16="http://schemas.microsoft.com/office/drawing/2014/main" id="{17FF923A-7325-DA83-7EC5-499D58995EDF}"/>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3" name="Freeform 9">
                <a:extLst>
                  <a:ext uri="{FF2B5EF4-FFF2-40B4-BE49-F238E27FC236}">
                    <a16:creationId xmlns:a16="http://schemas.microsoft.com/office/drawing/2014/main" id="{7B633D43-309D-A0E9-EC0C-B7A982822CA5}"/>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4" name="Freeform 10">
                <a:extLst>
                  <a:ext uri="{FF2B5EF4-FFF2-40B4-BE49-F238E27FC236}">
                    <a16:creationId xmlns:a16="http://schemas.microsoft.com/office/drawing/2014/main" id="{5EFA02F7-1D87-0A03-9B6B-5BDE58004A6B}"/>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5" name="Freeform 31">
                <a:extLst>
                  <a:ext uri="{FF2B5EF4-FFF2-40B4-BE49-F238E27FC236}">
                    <a16:creationId xmlns:a16="http://schemas.microsoft.com/office/drawing/2014/main" id="{78A56FAB-F142-81E0-8AED-AB5497479A40}"/>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6" name="Rectangle 32">
                <a:extLst>
                  <a:ext uri="{FF2B5EF4-FFF2-40B4-BE49-F238E27FC236}">
                    <a16:creationId xmlns:a16="http://schemas.microsoft.com/office/drawing/2014/main" id="{2689E533-7D6E-F271-E8BF-ED5272F97CC9}"/>
                  </a:ext>
                </a:extLst>
              </p:cNvPr>
              <p:cNvSpPr>
                <a:spLocks noChangeArrowheads="1"/>
              </p:cNvSpPr>
              <p:nvPr/>
            </p:nvSpPr>
            <p:spPr bwMode="auto">
              <a:xfrm>
                <a:off x="2247900" y="2894013"/>
                <a:ext cx="674688" cy="795338"/>
              </a:xfrm>
              <a:prstGeom prst="rect">
                <a:avLst/>
              </a:prstGeom>
              <a:solidFill>
                <a:schemeClr val="accent2"/>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7" name="Rectangle 33">
                <a:extLst>
                  <a:ext uri="{FF2B5EF4-FFF2-40B4-BE49-F238E27FC236}">
                    <a16:creationId xmlns:a16="http://schemas.microsoft.com/office/drawing/2014/main" id="{867E4C9B-4A9F-2228-A145-26256A5572C5}"/>
                  </a:ext>
                </a:extLst>
              </p:cNvPr>
              <p:cNvSpPr>
                <a:spLocks noChangeArrowheads="1"/>
              </p:cNvSpPr>
              <p:nvPr/>
            </p:nvSpPr>
            <p:spPr bwMode="auto">
              <a:xfrm>
                <a:off x="2247900" y="2894013"/>
                <a:ext cx="674688" cy="795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8" name="Oval 34">
                <a:extLst>
                  <a:ext uri="{FF2B5EF4-FFF2-40B4-BE49-F238E27FC236}">
                    <a16:creationId xmlns:a16="http://schemas.microsoft.com/office/drawing/2014/main" id="{B901E3DD-FDC1-D7BC-8330-16323190335F}"/>
                  </a:ext>
                </a:extLst>
              </p:cNvPr>
              <p:cNvSpPr>
                <a:spLocks noChangeArrowheads="1"/>
              </p:cNvSpPr>
              <p:nvPr/>
            </p:nvSpPr>
            <p:spPr bwMode="auto">
              <a:xfrm>
                <a:off x="2520950" y="3733801"/>
                <a:ext cx="131763" cy="131763"/>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9" name="Oval 35">
                <a:extLst>
                  <a:ext uri="{FF2B5EF4-FFF2-40B4-BE49-F238E27FC236}">
                    <a16:creationId xmlns:a16="http://schemas.microsoft.com/office/drawing/2014/main" id="{C432B852-26C5-79EB-BA0B-64AF38C1C569}"/>
                  </a:ext>
                </a:extLst>
              </p:cNvPr>
              <p:cNvSpPr>
                <a:spLocks noChangeArrowheads="1"/>
              </p:cNvSpPr>
              <p:nvPr/>
            </p:nvSpPr>
            <p:spPr bwMode="auto">
              <a:xfrm>
                <a:off x="2544763" y="3756026"/>
                <a:ext cx="85725" cy="87313"/>
              </a:xfrm>
              <a:prstGeom prst="ellipse">
                <a:avLst/>
              </a:pr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0" name="Freeform 36">
                <a:extLst>
                  <a:ext uri="{FF2B5EF4-FFF2-40B4-BE49-F238E27FC236}">
                    <a16:creationId xmlns:a16="http://schemas.microsoft.com/office/drawing/2014/main" id="{4711ED7F-C29D-FBE0-860B-0FCDA40CEC7B}"/>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1" name="Freeform 37">
                <a:extLst>
                  <a:ext uri="{FF2B5EF4-FFF2-40B4-BE49-F238E27FC236}">
                    <a16:creationId xmlns:a16="http://schemas.microsoft.com/office/drawing/2014/main" id="{5899FCD3-D0EE-EBC7-08F0-F57A42154F01}"/>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2" name="Freeform 38">
                <a:extLst>
                  <a:ext uri="{FF2B5EF4-FFF2-40B4-BE49-F238E27FC236}">
                    <a16:creationId xmlns:a16="http://schemas.microsoft.com/office/drawing/2014/main" id="{3532A098-049F-D9C6-7EEE-26F84E2D91E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3" name="Freeform 39">
                <a:extLst>
                  <a:ext uri="{FF2B5EF4-FFF2-40B4-BE49-F238E27FC236}">
                    <a16:creationId xmlns:a16="http://schemas.microsoft.com/office/drawing/2014/main" id="{5C267B9E-A9CF-A9AC-CF5F-03616A6132A3}"/>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4" name="Freeform 40">
                <a:extLst>
                  <a:ext uri="{FF2B5EF4-FFF2-40B4-BE49-F238E27FC236}">
                    <a16:creationId xmlns:a16="http://schemas.microsoft.com/office/drawing/2014/main" id="{6FAE88FE-399B-4676-9734-F14725AC8E6C}"/>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5" name="Freeform 41">
                <a:extLst>
                  <a:ext uri="{FF2B5EF4-FFF2-40B4-BE49-F238E27FC236}">
                    <a16:creationId xmlns:a16="http://schemas.microsoft.com/office/drawing/2014/main" id="{B92E87A0-6C9A-954F-043F-0FBCC535EFCB}"/>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6" name="Freeform 42">
                <a:extLst>
                  <a:ext uri="{FF2B5EF4-FFF2-40B4-BE49-F238E27FC236}">
                    <a16:creationId xmlns:a16="http://schemas.microsoft.com/office/drawing/2014/main" id="{E2A73680-F947-A962-DA9C-1BC6E905702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7" name="Rectangle 43">
                <a:extLst>
                  <a:ext uri="{FF2B5EF4-FFF2-40B4-BE49-F238E27FC236}">
                    <a16:creationId xmlns:a16="http://schemas.microsoft.com/office/drawing/2014/main" id="{87E820E5-ECC2-27DE-5AD8-7A0C05F8B57A}"/>
                  </a:ext>
                </a:extLst>
              </p:cNvPr>
              <p:cNvSpPr>
                <a:spLocks noChangeArrowheads="1"/>
              </p:cNvSpPr>
              <p:nvPr/>
            </p:nvSpPr>
            <p:spPr bwMode="auto">
              <a:xfrm>
                <a:off x="2705100" y="3432176"/>
                <a:ext cx="706438" cy="569913"/>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8" name="Rectangle 44">
                <a:extLst>
                  <a:ext uri="{FF2B5EF4-FFF2-40B4-BE49-F238E27FC236}">
                    <a16:creationId xmlns:a16="http://schemas.microsoft.com/office/drawing/2014/main" id="{0360B6A2-CBF2-5339-9DE5-2C6907DC38B1}"/>
                  </a:ext>
                </a:extLst>
              </p:cNvPr>
              <p:cNvSpPr>
                <a:spLocks noChangeArrowheads="1"/>
              </p:cNvSpPr>
              <p:nvPr/>
            </p:nvSpPr>
            <p:spPr bwMode="auto">
              <a:xfrm>
                <a:off x="2705100" y="3432176"/>
                <a:ext cx="706438" cy="569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9" name="Rectangle 45">
                <a:extLst>
                  <a:ext uri="{FF2B5EF4-FFF2-40B4-BE49-F238E27FC236}">
                    <a16:creationId xmlns:a16="http://schemas.microsoft.com/office/drawing/2014/main" id="{E32B23D7-7D18-2290-DE7A-E68D7B07E8AC}"/>
                  </a:ext>
                </a:extLst>
              </p:cNvPr>
              <p:cNvSpPr>
                <a:spLocks noChangeArrowheads="1"/>
              </p:cNvSpPr>
              <p:nvPr/>
            </p:nvSpPr>
            <p:spPr bwMode="auto">
              <a:xfrm>
                <a:off x="2762250" y="3492501"/>
                <a:ext cx="592138" cy="452438"/>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0" name="Rectangle 46">
                <a:extLst>
                  <a:ext uri="{FF2B5EF4-FFF2-40B4-BE49-F238E27FC236}">
                    <a16:creationId xmlns:a16="http://schemas.microsoft.com/office/drawing/2014/main" id="{6D1A80AF-1716-BD6C-10C8-00DFD13C9711}"/>
                  </a:ext>
                </a:extLst>
              </p:cNvPr>
              <p:cNvSpPr>
                <a:spLocks noChangeArrowheads="1"/>
              </p:cNvSpPr>
              <p:nvPr/>
            </p:nvSpPr>
            <p:spPr bwMode="auto">
              <a:xfrm>
                <a:off x="2762250" y="3492501"/>
                <a:ext cx="592138" cy="452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1" name="Rectangle 47">
                <a:extLst>
                  <a:ext uri="{FF2B5EF4-FFF2-40B4-BE49-F238E27FC236}">
                    <a16:creationId xmlns:a16="http://schemas.microsoft.com/office/drawing/2014/main" id="{B1D81BE7-C2E6-B4C0-0463-3EDC9CB0655B}"/>
                  </a:ext>
                </a:extLst>
              </p:cNvPr>
              <p:cNvSpPr>
                <a:spLocks noChangeArrowheads="1"/>
              </p:cNvSpPr>
              <p:nvPr/>
            </p:nvSpPr>
            <p:spPr bwMode="auto">
              <a:xfrm>
                <a:off x="2762250" y="3492501"/>
                <a:ext cx="592138" cy="452438"/>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2" name="Rectangle 48">
                <a:extLst>
                  <a:ext uri="{FF2B5EF4-FFF2-40B4-BE49-F238E27FC236}">
                    <a16:creationId xmlns:a16="http://schemas.microsoft.com/office/drawing/2014/main" id="{00D71BCC-D7CF-2531-A389-FE1E0EF550F8}"/>
                  </a:ext>
                </a:extLst>
              </p:cNvPr>
              <p:cNvSpPr>
                <a:spLocks noChangeArrowheads="1"/>
              </p:cNvSpPr>
              <p:nvPr/>
            </p:nvSpPr>
            <p:spPr bwMode="auto">
              <a:xfrm>
                <a:off x="2762250" y="3492501"/>
                <a:ext cx="592138" cy="452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3" name="Freeform 49">
                <a:extLst>
                  <a:ext uri="{FF2B5EF4-FFF2-40B4-BE49-F238E27FC236}">
                    <a16:creationId xmlns:a16="http://schemas.microsoft.com/office/drawing/2014/main" id="{EB6DEB4F-89D2-6232-EF41-FA56F71C3735}"/>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4" name="Freeform 50">
                <a:extLst>
                  <a:ext uri="{FF2B5EF4-FFF2-40B4-BE49-F238E27FC236}">
                    <a16:creationId xmlns:a16="http://schemas.microsoft.com/office/drawing/2014/main" id="{3308B06A-1172-7045-B1AC-13F63D8D3FD6}"/>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5" name="Freeform 51">
                <a:extLst>
                  <a:ext uri="{FF2B5EF4-FFF2-40B4-BE49-F238E27FC236}">
                    <a16:creationId xmlns:a16="http://schemas.microsoft.com/office/drawing/2014/main" id="{01D2F1BA-00FD-AB9A-A86F-73AFD1E0AA75}"/>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172" name="Rectangle 47">
              <a:extLst>
                <a:ext uri="{FF2B5EF4-FFF2-40B4-BE49-F238E27FC236}">
                  <a16:creationId xmlns:a16="http://schemas.microsoft.com/office/drawing/2014/main" id="{9684997F-43D4-2F27-3F62-5A4BE20E7343}"/>
                </a:ext>
              </a:extLst>
            </p:cNvPr>
            <p:cNvSpPr>
              <a:spLocks noChangeArrowheads="1"/>
            </p:cNvSpPr>
            <p:nvPr/>
          </p:nvSpPr>
          <p:spPr bwMode="auto">
            <a:xfrm>
              <a:off x="875215" y="6005909"/>
              <a:ext cx="99283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Photo taken and </a:t>
              </a:r>
              <a:br>
                <a:rPr lang="en-US" altLang="en-US" sz="1000" kern="0">
                  <a:latin typeface="Calibri" panose="020F0502020204030204"/>
                  <a:cs typeface="Segoe UI Semibold" panose="020B0702040204020203" pitchFamily="34" charset="0"/>
                </a:rPr>
              </a:br>
              <a:r>
                <a:rPr lang="en-US" altLang="en-US" sz="1000" kern="0" err="1">
                  <a:latin typeface="Calibri" panose="020F0502020204030204"/>
                  <a:cs typeface="Segoe UI Semibold" panose="020B0702040204020203" pitchFamily="34" charset="0"/>
                </a:rPr>
                <a:t>WebHook</a:t>
              </a:r>
              <a:r>
                <a:rPr lang="en-US" altLang="en-US" sz="1000" kern="0">
                  <a:latin typeface="Calibri" panose="020F0502020204030204"/>
                  <a:cs typeface="Segoe UI Semibold" panose="020B0702040204020203" pitchFamily="34" charset="0"/>
                </a:rPr>
                <a:t> called</a:t>
              </a:r>
            </a:p>
          </p:txBody>
        </p:sp>
        <p:sp>
          <p:nvSpPr>
            <p:cNvPr id="173" name="Rectangle: Rounded Corners 172">
              <a:extLst>
                <a:ext uri="{FF2B5EF4-FFF2-40B4-BE49-F238E27FC236}">
                  <a16:creationId xmlns:a16="http://schemas.microsoft.com/office/drawing/2014/main" id="{7A6A98A5-B13F-C333-2031-EF3A70EB7133}"/>
                </a:ext>
              </a:extLst>
            </p:cNvPr>
            <p:cNvSpPr/>
            <p:nvPr/>
          </p:nvSpPr>
          <p:spPr bwMode="auto">
            <a:xfrm>
              <a:off x="2178232" y="4919844"/>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174" name="Group 173">
              <a:extLst>
                <a:ext uri="{FF2B5EF4-FFF2-40B4-BE49-F238E27FC236}">
                  <a16:creationId xmlns:a16="http://schemas.microsoft.com/office/drawing/2014/main" id="{090D9854-0967-CADE-03C2-14694CB96051}"/>
                </a:ext>
              </a:extLst>
            </p:cNvPr>
            <p:cNvGrpSpPr/>
            <p:nvPr/>
          </p:nvGrpSpPr>
          <p:grpSpPr>
            <a:xfrm>
              <a:off x="2181692" y="4804390"/>
              <a:ext cx="452260" cy="417074"/>
              <a:chOff x="7989965" y="5173839"/>
              <a:chExt cx="308230" cy="284249"/>
            </a:xfrm>
          </p:grpSpPr>
          <p:sp>
            <p:nvSpPr>
              <p:cNvPr id="245" name="Rectangle 244">
                <a:extLst>
                  <a:ext uri="{FF2B5EF4-FFF2-40B4-BE49-F238E27FC236}">
                    <a16:creationId xmlns:a16="http://schemas.microsoft.com/office/drawing/2014/main" id="{EB0A6CE9-3ACB-2341-5D0F-472F626C49CA}"/>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46" name="Group 245">
                <a:extLst>
                  <a:ext uri="{FF2B5EF4-FFF2-40B4-BE49-F238E27FC236}">
                    <a16:creationId xmlns:a16="http://schemas.microsoft.com/office/drawing/2014/main" id="{B25FF3FE-0CAA-1704-3073-07245327FE95}"/>
                  </a:ext>
                </a:extLst>
              </p:cNvPr>
              <p:cNvGrpSpPr/>
              <p:nvPr/>
            </p:nvGrpSpPr>
            <p:grpSpPr>
              <a:xfrm>
                <a:off x="7989965" y="5173839"/>
                <a:ext cx="308230" cy="284249"/>
                <a:chOff x="7875624" y="5410159"/>
                <a:chExt cx="308230" cy="284249"/>
              </a:xfrm>
            </p:grpSpPr>
            <p:sp>
              <p:nvSpPr>
                <p:cNvPr id="247" name="Freeform 17">
                  <a:extLst>
                    <a:ext uri="{FF2B5EF4-FFF2-40B4-BE49-F238E27FC236}">
                      <a16:creationId xmlns:a16="http://schemas.microsoft.com/office/drawing/2014/main" id="{23E2BC5E-9A7F-5C0E-C701-BC469BEFAB08}"/>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248" name="Group 247">
                  <a:extLst>
                    <a:ext uri="{FF2B5EF4-FFF2-40B4-BE49-F238E27FC236}">
                      <a16:creationId xmlns:a16="http://schemas.microsoft.com/office/drawing/2014/main" id="{81D74F4F-97E1-68BD-0B8B-32F3FDEEA934}"/>
                    </a:ext>
                  </a:extLst>
                </p:cNvPr>
                <p:cNvGrpSpPr/>
                <p:nvPr/>
              </p:nvGrpSpPr>
              <p:grpSpPr>
                <a:xfrm>
                  <a:off x="7875624" y="5410159"/>
                  <a:ext cx="308230" cy="284249"/>
                  <a:chOff x="7875624" y="5410159"/>
                  <a:chExt cx="308230" cy="284249"/>
                </a:xfrm>
              </p:grpSpPr>
              <p:sp>
                <p:nvSpPr>
                  <p:cNvPr id="249" name="Freeform 15">
                    <a:extLst>
                      <a:ext uri="{FF2B5EF4-FFF2-40B4-BE49-F238E27FC236}">
                        <a16:creationId xmlns:a16="http://schemas.microsoft.com/office/drawing/2014/main" id="{4062C3EE-5278-B75A-2729-F055BAEB5A1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50" name="Freeform 16">
                    <a:extLst>
                      <a:ext uri="{FF2B5EF4-FFF2-40B4-BE49-F238E27FC236}">
                        <a16:creationId xmlns:a16="http://schemas.microsoft.com/office/drawing/2014/main" id="{DA228D9D-FDAA-460D-716E-65C6E8B8BDF0}"/>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51" name="Freeform 19">
                    <a:extLst>
                      <a:ext uri="{FF2B5EF4-FFF2-40B4-BE49-F238E27FC236}">
                        <a16:creationId xmlns:a16="http://schemas.microsoft.com/office/drawing/2014/main" id="{F41937DF-17A8-674F-24A9-DE7C726328E2}"/>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175" name="Straight Arrow Connector 174">
              <a:extLst>
                <a:ext uri="{FF2B5EF4-FFF2-40B4-BE49-F238E27FC236}">
                  <a16:creationId xmlns:a16="http://schemas.microsoft.com/office/drawing/2014/main" id="{4D42148A-BB03-48E4-7275-18DE9FEE4F3B}"/>
                </a:ext>
              </a:extLst>
            </p:cNvPr>
            <p:cNvCxnSpPr>
              <a:cxnSpLocks/>
            </p:cNvCxnSpPr>
            <p:nvPr/>
          </p:nvCxnSpPr>
          <p:spPr>
            <a:xfrm>
              <a:off x="1750961" y="540205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771C0E1B-2A64-D42D-2F54-BBA74AB2A6E4}"/>
                </a:ext>
              </a:extLst>
            </p:cNvPr>
            <p:cNvSpPr/>
            <p:nvPr/>
          </p:nvSpPr>
          <p:spPr bwMode="auto">
            <a:xfrm>
              <a:off x="4222623" y="4919844"/>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177" name="Group 176">
              <a:extLst>
                <a:ext uri="{FF2B5EF4-FFF2-40B4-BE49-F238E27FC236}">
                  <a16:creationId xmlns:a16="http://schemas.microsoft.com/office/drawing/2014/main" id="{71B0FF91-F265-EB21-0DC2-A83410B316D7}"/>
                </a:ext>
              </a:extLst>
            </p:cNvPr>
            <p:cNvGrpSpPr/>
            <p:nvPr/>
          </p:nvGrpSpPr>
          <p:grpSpPr>
            <a:xfrm>
              <a:off x="4226083" y="4804390"/>
              <a:ext cx="452260" cy="417074"/>
              <a:chOff x="7989965" y="5173839"/>
              <a:chExt cx="308230" cy="284249"/>
            </a:xfrm>
          </p:grpSpPr>
          <p:sp>
            <p:nvSpPr>
              <p:cNvPr id="238" name="Rectangle 237">
                <a:extLst>
                  <a:ext uri="{FF2B5EF4-FFF2-40B4-BE49-F238E27FC236}">
                    <a16:creationId xmlns:a16="http://schemas.microsoft.com/office/drawing/2014/main" id="{1C776BEF-F219-6723-4406-43C8F193FCC9}"/>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34842F0F-EDB6-0605-7A77-B93F353041C4}"/>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089CC925-E1BD-95CC-95DA-16FCF7F0AB45}"/>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241" name="Group 240">
                  <a:extLst>
                    <a:ext uri="{FF2B5EF4-FFF2-40B4-BE49-F238E27FC236}">
                      <a16:creationId xmlns:a16="http://schemas.microsoft.com/office/drawing/2014/main" id="{C2700682-4B33-8A42-2E3C-24243F1D4F3B}"/>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3B175AD5-7123-E25A-A926-DD66823A53BE}"/>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43" name="Freeform 16">
                    <a:extLst>
                      <a:ext uri="{FF2B5EF4-FFF2-40B4-BE49-F238E27FC236}">
                        <a16:creationId xmlns:a16="http://schemas.microsoft.com/office/drawing/2014/main" id="{2D844D76-4CB3-B192-74A5-0EA8E89736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44" name="Freeform 19">
                    <a:extLst>
                      <a:ext uri="{FF2B5EF4-FFF2-40B4-BE49-F238E27FC236}">
                        <a16:creationId xmlns:a16="http://schemas.microsoft.com/office/drawing/2014/main" id="{3520BBEE-4248-03C1-49B9-318439F4CA2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178" name="Straight Arrow Connector 177">
              <a:extLst>
                <a:ext uri="{FF2B5EF4-FFF2-40B4-BE49-F238E27FC236}">
                  <a16:creationId xmlns:a16="http://schemas.microsoft.com/office/drawing/2014/main" id="{C4BE997A-ACB2-143D-85BC-A9A9B1DAE13F}"/>
                </a:ext>
              </a:extLst>
            </p:cNvPr>
            <p:cNvCxnSpPr>
              <a:cxnSpLocks/>
            </p:cNvCxnSpPr>
            <p:nvPr/>
          </p:nvCxnSpPr>
          <p:spPr>
            <a:xfrm>
              <a:off x="3795352" y="540205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79" name="Freeform 52">
              <a:extLst>
                <a:ext uri="{FF2B5EF4-FFF2-40B4-BE49-F238E27FC236}">
                  <a16:creationId xmlns:a16="http://schemas.microsoft.com/office/drawing/2014/main" id="{30C3B30B-E6E3-8D52-8A53-A6F9E11A45B2}"/>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0" name="Freeform 53">
              <a:extLst>
                <a:ext uri="{FF2B5EF4-FFF2-40B4-BE49-F238E27FC236}">
                  <a16:creationId xmlns:a16="http://schemas.microsoft.com/office/drawing/2014/main" id="{80D13201-D91B-3E27-28BA-DE2D4CCEF7B5}"/>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1" name="Freeform 54">
              <a:extLst>
                <a:ext uri="{FF2B5EF4-FFF2-40B4-BE49-F238E27FC236}">
                  <a16:creationId xmlns:a16="http://schemas.microsoft.com/office/drawing/2014/main" id="{F334375F-34DA-CB16-1D7F-C2485E7EDA75}"/>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2" name="Freeform 55">
              <a:extLst>
                <a:ext uri="{FF2B5EF4-FFF2-40B4-BE49-F238E27FC236}">
                  <a16:creationId xmlns:a16="http://schemas.microsoft.com/office/drawing/2014/main" id="{CA2C590D-49F1-3DFB-1D06-4A33AB782387}"/>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nvGrpSpPr>
            <p:cNvPr id="183" name="Group 182">
              <a:extLst>
                <a:ext uri="{FF2B5EF4-FFF2-40B4-BE49-F238E27FC236}">
                  <a16:creationId xmlns:a16="http://schemas.microsoft.com/office/drawing/2014/main" id="{D4BE6C44-390D-5468-FDFB-8CEB2BA27B91}"/>
                </a:ext>
              </a:extLst>
            </p:cNvPr>
            <p:cNvGrpSpPr/>
            <p:nvPr/>
          </p:nvGrpSpPr>
          <p:grpSpPr>
            <a:xfrm>
              <a:off x="2514949" y="5290541"/>
              <a:ext cx="284339" cy="228502"/>
              <a:chOff x="2514949" y="5290541"/>
              <a:chExt cx="284339" cy="228502"/>
            </a:xfrm>
          </p:grpSpPr>
          <p:sp>
            <p:nvSpPr>
              <p:cNvPr id="229" name="Rectangle 56">
                <a:extLst>
                  <a:ext uri="{FF2B5EF4-FFF2-40B4-BE49-F238E27FC236}">
                    <a16:creationId xmlns:a16="http://schemas.microsoft.com/office/drawing/2014/main" id="{50B46DB2-579D-CFD5-BE9E-D823CFC75526}"/>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0" name="Rectangle 57">
                <a:extLst>
                  <a:ext uri="{FF2B5EF4-FFF2-40B4-BE49-F238E27FC236}">
                    <a16:creationId xmlns:a16="http://schemas.microsoft.com/office/drawing/2014/main" id="{29FEEA30-33CC-8793-2B9D-E0870F955CD9}"/>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1" name="Rectangle 58">
                <a:extLst>
                  <a:ext uri="{FF2B5EF4-FFF2-40B4-BE49-F238E27FC236}">
                    <a16:creationId xmlns:a16="http://schemas.microsoft.com/office/drawing/2014/main" id="{34EDD969-17F8-4C70-1902-52DA5036BF70}"/>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2" name="Rectangle 59">
                <a:extLst>
                  <a:ext uri="{FF2B5EF4-FFF2-40B4-BE49-F238E27FC236}">
                    <a16:creationId xmlns:a16="http://schemas.microsoft.com/office/drawing/2014/main" id="{84CAD9D6-25E7-33EC-5B48-2E58E965334B}"/>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3" name="Rectangle 60">
                <a:extLst>
                  <a:ext uri="{FF2B5EF4-FFF2-40B4-BE49-F238E27FC236}">
                    <a16:creationId xmlns:a16="http://schemas.microsoft.com/office/drawing/2014/main" id="{8F365DB6-9E2B-8F18-E5D2-39CA8B9D19B3}"/>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4" name="Rectangle 61">
                <a:extLst>
                  <a:ext uri="{FF2B5EF4-FFF2-40B4-BE49-F238E27FC236}">
                    <a16:creationId xmlns:a16="http://schemas.microsoft.com/office/drawing/2014/main" id="{C4DE1A30-9D09-E356-D320-C7591D0D2FA2}"/>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5" name="Freeform 62">
                <a:extLst>
                  <a:ext uri="{FF2B5EF4-FFF2-40B4-BE49-F238E27FC236}">
                    <a16:creationId xmlns:a16="http://schemas.microsoft.com/office/drawing/2014/main" id="{24E15A1B-14A1-4B4C-B34E-6DF981BB977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6" name="Freeform 63">
                <a:extLst>
                  <a:ext uri="{FF2B5EF4-FFF2-40B4-BE49-F238E27FC236}">
                    <a16:creationId xmlns:a16="http://schemas.microsoft.com/office/drawing/2014/main" id="{866981CE-BBBC-7D34-EC83-E314204DAB43}"/>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7" name="Freeform 64">
                <a:extLst>
                  <a:ext uri="{FF2B5EF4-FFF2-40B4-BE49-F238E27FC236}">
                    <a16:creationId xmlns:a16="http://schemas.microsoft.com/office/drawing/2014/main" id="{33386B80-7DFC-1D81-8F3E-3D0E4B2A7F64}"/>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cxnSp>
          <p:nvCxnSpPr>
            <p:cNvPr id="184" name="Straight Connector 183">
              <a:extLst>
                <a:ext uri="{FF2B5EF4-FFF2-40B4-BE49-F238E27FC236}">
                  <a16:creationId xmlns:a16="http://schemas.microsoft.com/office/drawing/2014/main" id="{BEFF1A3D-DFAF-5C07-C279-D03A97F51D1F}"/>
                </a:ext>
              </a:extLst>
            </p:cNvPr>
            <p:cNvCxnSpPr>
              <a:stCxn id="220" idx="1"/>
              <a:endCxn id="193" idx="3"/>
            </p:cNvCxnSpPr>
            <p:nvPr/>
          </p:nvCxnSpPr>
          <p:spPr>
            <a:xfrm flipH="1">
              <a:off x="4907597" y="5218164"/>
              <a:ext cx="268306" cy="188775"/>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1BD060E-AB86-7676-9476-D4DEF933BBC8}"/>
                </a:ext>
              </a:extLst>
            </p:cNvPr>
            <p:cNvCxnSpPr>
              <a:cxnSpLocks/>
              <a:stCxn id="211" idx="1"/>
            </p:cNvCxnSpPr>
            <p:nvPr/>
          </p:nvCxnSpPr>
          <p:spPr>
            <a:xfrm flipH="1">
              <a:off x="4903439" y="5401494"/>
              <a:ext cx="272464" cy="4692"/>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A914525-4027-2A1B-00E4-1DD45FBF16D8}"/>
                </a:ext>
              </a:extLst>
            </p:cNvPr>
            <p:cNvCxnSpPr>
              <a:cxnSpLocks/>
              <a:stCxn id="202" idx="1"/>
            </p:cNvCxnSpPr>
            <p:nvPr/>
          </p:nvCxnSpPr>
          <p:spPr>
            <a:xfrm flipH="1" flipV="1">
              <a:off x="4903439" y="5406186"/>
              <a:ext cx="272464" cy="17863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0BB45EC3-80AA-1C6D-6CB7-3675634B5B25}"/>
                </a:ext>
              </a:extLst>
            </p:cNvPr>
            <p:cNvGrpSpPr/>
            <p:nvPr/>
          </p:nvGrpSpPr>
          <p:grpSpPr>
            <a:xfrm>
              <a:off x="5175903" y="5136111"/>
              <a:ext cx="204208" cy="164106"/>
              <a:chOff x="2514949" y="5290541"/>
              <a:chExt cx="284339" cy="228502"/>
            </a:xfrm>
          </p:grpSpPr>
          <p:sp>
            <p:nvSpPr>
              <p:cNvPr id="220" name="Rectangle 56">
                <a:extLst>
                  <a:ext uri="{FF2B5EF4-FFF2-40B4-BE49-F238E27FC236}">
                    <a16:creationId xmlns:a16="http://schemas.microsoft.com/office/drawing/2014/main" id="{FBB937FD-CE52-1C6B-CA29-5374451160A1}"/>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1" name="Rectangle 57">
                <a:extLst>
                  <a:ext uri="{FF2B5EF4-FFF2-40B4-BE49-F238E27FC236}">
                    <a16:creationId xmlns:a16="http://schemas.microsoft.com/office/drawing/2014/main" id="{A0ED5947-C86A-FCC4-84D6-A5DFB4B0AEDF}"/>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2" name="Rectangle 58">
                <a:extLst>
                  <a:ext uri="{FF2B5EF4-FFF2-40B4-BE49-F238E27FC236}">
                    <a16:creationId xmlns:a16="http://schemas.microsoft.com/office/drawing/2014/main" id="{B5C003E5-056C-3834-3940-0D98CFE307C1}"/>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3" name="Rectangle 59">
                <a:extLst>
                  <a:ext uri="{FF2B5EF4-FFF2-40B4-BE49-F238E27FC236}">
                    <a16:creationId xmlns:a16="http://schemas.microsoft.com/office/drawing/2014/main" id="{832B251A-59D0-D46C-11E9-A9B1CA9B3618}"/>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4" name="Rectangle 60">
                <a:extLst>
                  <a:ext uri="{FF2B5EF4-FFF2-40B4-BE49-F238E27FC236}">
                    <a16:creationId xmlns:a16="http://schemas.microsoft.com/office/drawing/2014/main" id="{293DA4EC-C045-D461-A6D3-0A68858EF8F2}"/>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5" name="Rectangle 61">
                <a:extLst>
                  <a:ext uri="{FF2B5EF4-FFF2-40B4-BE49-F238E27FC236}">
                    <a16:creationId xmlns:a16="http://schemas.microsoft.com/office/drawing/2014/main" id="{610B5FC5-AA5E-8444-943F-EA9735B8FBA1}"/>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6" name="Freeform 62">
                <a:extLst>
                  <a:ext uri="{FF2B5EF4-FFF2-40B4-BE49-F238E27FC236}">
                    <a16:creationId xmlns:a16="http://schemas.microsoft.com/office/drawing/2014/main" id="{649F5274-3BEE-3002-14E0-5ADABD79BDA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7" name="Freeform 63">
                <a:extLst>
                  <a:ext uri="{FF2B5EF4-FFF2-40B4-BE49-F238E27FC236}">
                    <a16:creationId xmlns:a16="http://schemas.microsoft.com/office/drawing/2014/main" id="{29E3B67F-1EFF-E2A1-8849-CA72A170344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8" name="Freeform 64">
                <a:extLst>
                  <a:ext uri="{FF2B5EF4-FFF2-40B4-BE49-F238E27FC236}">
                    <a16:creationId xmlns:a16="http://schemas.microsoft.com/office/drawing/2014/main" id="{6212F164-4A06-CEA0-A4C5-B3E45B32D33A}"/>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88" name="Group 187">
              <a:extLst>
                <a:ext uri="{FF2B5EF4-FFF2-40B4-BE49-F238E27FC236}">
                  <a16:creationId xmlns:a16="http://schemas.microsoft.com/office/drawing/2014/main" id="{E482D95C-1820-BD1C-BF21-62CBA01EE337}"/>
                </a:ext>
              </a:extLst>
            </p:cNvPr>
            <p:cNvGrpSpPr/>
            <p:nvPr/>
          </p:nvGrpSpPr>
          <p:grpSpPr>
            <a:xfrm>
              <a:off x="5175903" y="5319441"/>
              <a:ext cx="204208" cy="164106"/>
              <a:chOff x="2514949" y="5290541"/>
              <a:chExt cx="284339" cy="228502"/>
            </a:xfrm>
          </p:grpSpPr>
          <p:sp>
            <p:nvSpPr>
              <p:cNvPr id="211" name="Rectangle 56">
                <a:extLst>
                  <a:ext uri="{FF2B5EF4-FFF2-40B4-BE49-F238E27FC236}">
                    <a16:creationId xmlns:a16="http://schemas.microsoft.com/office/drawing/2014/main" id="{E021A52C-FEE5-3D07-0308-F25BBD718BE1}"/>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2" name="Rectangle 57">
                <a:extLst>
                  <a:ext uri="{FF2B5EF4-FFF2-40B4-BE49-F238E27FC236}">
                    <a16:creationId xmlns:a16="http://schemas.microsoft.com/office/drawing/2014/main" id="{5FE862AD-E0C1-1D77-5113-D102FA3DC201}"/>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3" name="Rectangle 58">
                <a:extLst>
                  <a:ext uri="{FF2B5EF4-FFF2-40B4-BE49-F238E27FC236}">
                    <a16:creationId xmlns:a16="http://schemas.microsoft.com/office/drawing/2014/main" id="{C6D6A23A-1CD0-FF18-72D4-13802D68440A}"/>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4" name="Rectangle 59">
                <a:extLst>
                  <a:ext uri="{FF2B5EF4-FFF2-40B4-BE49-F238E27FC236}">
                    <a16:creationId xmlns:a16="http://schemas.microsoft.com/office/drawing/2014/main" id="{0E79C455-CF21-77F8-6F21-0703549BB071}"/>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5" name="Rectangle 60">
                <a:extLst>
                  <a:ext uri="{FF2B5EF4-FFF2-40B4-BE49-F238E27FC236}">
                    <a16:creationId xmlns:a16="http://schemas.microsoft.com/office/drawing/2014/main" id="{DEEAA5C9-4F96-0369-5801-40BF6B815AF6}"/>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6" name="Rectangle 61">
                <a:extLst>
                  <a:ext uri="{FF2B5EF4-FFF2-40B4-BE49-F238E27FC236}">
                    <a16:creationId xmlns:a16="http://schemas.microsoft.com/office/drawing/2014/main" id="{5FDCB8F3-B0B8-ECA4-A599-C6E105985B22}"/>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7" name="Freeform 62">
                <a:extLst>
                  <a:ext uri="{FF2B5EF4-FFF2-40B4-BE49-F238E27FC236}">
                    <a16:creationId xmlns:a16="http://schemas.microsoft.com/office/drawing/2014/main" id="{4958A209-5028-84DE-007D-EBD89B6869D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8" name="Freeform 63">
                <a:extLst>
                  <a:ext uri="{FF2B5EF4-FFF2-40B4-BE49-F238E27FC236}">
                    <a16:creationId xmlns:a16="http://schemas.microsoft.com/office/drawing/2014/main" id="{224025F9-BB14-7D8C-3B81-646730FD5F5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9" name="Freeform 64">
                <a:extLst>
                  <a:ext uri="{FF2B5EF4-FFF2-40B4-BE49-F238E27FC236}">
                    <a16:creationId xmlns:a16="http://schemas.microsoft.com/office/drawing/2014/main" id="{1A67C137-4703-FAE5-7703-ED2D62E41A7C}"/>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89" name="Group 188">
              <a:extLst>
                <a:ext uri="{FF2B5EF4-FFF2-40B4-BE49-F238E27FC236}">
                  <a16:creationId xmlns:a16="http://schemas.microsoft.com/office/drawing/2014/main" id="{6DA97B29-83A0-AD81-C419-2955A13E1CCF}"/>
                </a:ext>
              </a:extLst>
            </p:cNvPr>
            <p:cNvGrpSpPr/>
            <p:nvPr/>
          </p:nvGrpSpPr>
          <p:grpSpPr>
            <a:xfrm>
              <a:off x="5175903" y="5502771"/>
              <a:ext cx="204208" cy="164106"/>
              <a:chOff x="2514949" y="5290541"/>
              <a:chExt cx="284339" cy="228502"/>
            </a:xfrm>
          </p:grpSpPr>
          <p:sp>
            <p:nvSpPr>
              <p:cNvPr id="202" name="Rectangle 56">
                <a:extLst>
                  <a:ext uri="{FF2B5EF4-FFF2-40B4-BE49-F238E27FC236}">
                    <a16:creationId xmlns:a16="http://schemas.microsoft.com/office/drawing/2014/main" id="{875F3206-0D5D-AAD4-C2D1-C1A6BD71F2D8}"/>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3" name="Rectangle 57">
                <a:extLst>
                  <a:ext uri="{FF2B5EF4-FFF2-40B4-BE49-F238E27FC236}">
                    <a16:creationId xmlns:a16="http://schemas.microsoft.com/office/drawing/2014/main" id="{904DB7ED-8C9B-9637-C14B-25DAA938CB49}"/>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4" name="Rectangle 58">
                <a:extLst>
                  <a:ext uri="{FF2B5EF4-FFF2-40B4-BE49-F238E27FC236}">
                    <a16:creationId xmlns:a16="http://schemas.microsoft.com/office/drawing/2014/main" id="{85F37BDB-536F-C057-F7B4-C8E5475C915D}"/>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5" name="Rectangle 59">
                <a:extLst>
                  <a:ext uri="{FF2B5EF4-FFF2-40B4-BE49-F238E27FC236}">
                    <a16:creationId xmlns:a16="http://schemas.microsoft.com/office/drawing/2014/main" id="{1A72885C-9695-3758-38B2-3E0B11B91958}"/>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6" name="Rectangle 60">
                <a:extLst>
                  <a:ext uri="{FF2B5EF4-FFF2-40B4-BE49-F238E27FC236}">
                    <a16:creationId xmlns:a16="http://schemas.microsoft.com/office/drawing/2014/main" id="{FC34567E-971C-DC92-C183-0066A1DAD6BF}"/>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7" name="Rectangle 61">
                <a:extLst>
                  <a:ext uri="{FF2B5EF4-FFF2-40B4-BE49-F238E27FC236}">
                    <a16:creationId xmlns:a16="http://schemas.microsoft.com/office/drawing/2014/main" id="{6ADBA45D-4104-B71E-F253-016D84DDB7E5}"/>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8" name="Freeform 62">
                <a:extLst>
                  <a:ext uri="{FF2B5EF4-FFF2-40B4-BE49-F238E27FC236}">
                    <a16:creationId xmlns:a16="http://schemas.microsoft.com/office/drawing/2014/main" id="{8186EE2D-FC63-7199-15C0-68B2355405B6}"/>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9" name="Freeform 63">
                <a:extLst>
                  <a:ext uri="{FF2B5EF4-FFF2-40B4-BE49-F238E27FC236}">
                    <a16:creationId xmlns:a16="http://schemas.microsoft.com/office/drawing/2014/main" id="{27AA6ECC-07CF-E5B3-3CE2-DBCFA7FB306F}"/>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0" name="Freeform 64">
                <a:extLst>
                  <a:ext uri="{FF2B5EF4-FFF2-40B4-BE49-F238E27FC236}">
                    <a16:creationId xmlns:a16="http://schemas.microsoft.com/office/drawing/2014/main" id="{3357FA06-0631-7748-7ABB-D1243A969F45}"/>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90" name="Group 189">
              <a:extLst>
                <a:ext uri="{FF2B5EF4-FFF2-40B4-BE49-F238E27FC236}">
                  <a16:creationId xmlns:a16="http://schemas.microsoft.com/office/drawing/2014/main" id="{DE213C1B-B0E0-7CAE-97C2-F674A9C23E6D}"/>
                </a:ext>
              </a:extLst>
            </p:cNvPr>
            <p:cNvGrpSpPr/>
            <p:nvPr/>
          </p:nvGrpSpPr>
          <p:grpSpPr>
            <a:xfrm>
              <a:off x="4623258" y="5292688"/>
              <a:ext cx="284339" cy="228502"/>
              <a:chOff x="2514949" y="5290541"/>
              <a:chExt cx="284339" cy="228502"/>
            </a:xfrm>
          </p:grpSpPr>
          <p:sp>
            <p:nvSpPr>
              <p:cNvPr id="193" name="Rectangle 56">
                <a:extLst>
                  <a:ext uri="{FF2B5EF4-FFF2-40B4-BE49-F238E27FC236}">
                    <a16:creationId xmlns:a16="http://schemas.microsoft.com/office/drawing/2014/main" id="{3A62C6AE-9916-A72B-31AE-4F8B108D16A0}"/>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4" name="Rectangle 57">
                <a:extLst>
                  <a:ext uri="{FF2B5EF4-FFF2-40B4-BE49-F238E27FC236}">
                    <a16:creationId xmlns:a16="http://schemas.microsoft.com/office/drawing/2014/main" id="{3315B93B-8BF9-2ED1-97F2-8E2E544CF2DF}"/>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5" name="Rectangle 58">
                <a:extLst>
                  <a:ext uri="{FF2B5EF4-FFF2-40B4-BE49-F238E27FC236}">
                    <a16:creationId xmlns:a16="http://schemas.microsoft.com/office/drawing/2014/main" id="{3D9B5562-D2F3-BE16-49B0-A6F859CE5D60}"/>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6" name="Rectangle 59">
                <a:extLst>
                  <a:ext uri="{FF2B5EF4-FFF2-40B4-BE49-F238E27FC236}">
                    <a16:creationId xmlns:a16="http://schemas.microsoft.com/office/drawing/2014/main" id="{225F5182-DB8D-DE42-98AD-7CB33BE4BC49}"/>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7" name="Rectangle 60">
                <a:extLst>
                  <a:ext uri="{FF2B5EF4-FFF2-40B4-BE49-F238E27FC236}">
                    <a16:creationId xmlns:a16="http://schemas.microsoft.com/office/drawing/2014/main" id="{AC2DF6E6-8E59-D3D2-91F0-50DEE3B45DF1}"/>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8" name="Rectangle 61">
                <a:extLst>
                  <a:ext uri="{FF2B5EF4-FFF2-40B4-BE49-F238E27FC236}">
                    <a16:creationId xmlns:a16="http://schemas.microsoft.com/office/drawing/2014/main" id="{3AB6B0E4-9448-46C8-8B6D-D510AF514965}"/>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9" name="Freeform 62">
                <a:extLst>
                  <a:ext uri="{FF2B5EF4-FFF2-40B4-BE49-F238E27FC236}">
                    <a16:creationId xmlns:a16="http://schemas.microsoft.com/office/drawing/2014/main" id="{AFEA283A-125E-4CC6-ECBB-71165761BE96}"/>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0" name="Freeform 63">
                <a:extLst>
                  <a:ext uri="{FF2B5EF4-FFF2-40B4-BE49-F238E27FC236}">
                    <a16:creationId xmlns:a16="http://schemas.microsoft.com/office/drawing/2014/main" id="{D235824F-42FC-11EE-5DE6-DA064E732D5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1" name="Freeform 64">
                <a:extLst>
                  <a:ext uri="{FF2B5EF4-FFF2-40B4-BE49-F238E27FC236}">
                    <a16:creationId xmlns:a16="http://schemas.microsoft.com/office/drawing/2014/main" id="{EE0311B8-25AB-3B8C-1EB5-6FEE0D13290E}"/>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191" name="Rectangle 47">
              <a:extLst>
                <a:ext uri="{FF2B5EF4-FFF2-40B4-BE49-F238E27FC236}">
                  <a16:creationId xmlns:a16="http://schemas.microsoft.com/office/drawing/2014/main" id="{69A8B914-2E4C-96EB-8FFF-934B798668B8}"/>
                </a:ext>
              </a:extLst>
            </p:cNvPr>
            <p:cNvSpPr>
              <a:spLocks noChangeArrowheads="1"/>
            </p:cNvSpPr>
            <p:nvPr/>
          </p:nvSpPr>
          <p:spPr bwMode="auto">
            <a:xfrm>
              <a:off x="2589029" y="6005909"/>
              <a:ext cx="72891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Stores in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blob storage</a:t>
              </a:r>
            </a:p>
          </p:txBody>
        </p:sp>
        <p:sp>
          <p:nvSpPr>
            <p:cNvPr id="192" name="Rectangle 47">
              <a:extLst>
                <a:ext uri="{FF2B5EF4-FFF2-40B4-BE49-F238E27FC236}">
                  <a16:creationId xmlns:a16="http://schemas.microsoft.com/office/drawing/2014/main" id="{B56F7C7B-DE77-832A-C87D-E9B4DF8CA39D}"/>
                </a:ext>
              </a:extLst>
            </p:cNvPr>
            <p:cNvSpPr>
              <a:spLocks noChangeArrowheads="1"/>
            </p:cNvSpPr>
            <p:nvPr/>
          </p:nvSpPr>
          <p:spPr bwMode="auto">
            <a:xfrm>
              <a:off x="4530183" y="6005909"/>
              <a:ext cx="935386"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Produces scaled</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images</a:t>
              </a:r>
            </a:p>
          </p:txBody>
        </p:sp>
      </p:grpSp>
      <p:grpSp>
        <p:nvGrpSpPr>
          <p:cNvPr id="276" name="Group 275">
            <a:extLst>
              <a:ext uri="{FF2B5EF4-FFF2-40B4-BE49-F238E27FC236}">
                <a16:creationId xmlns:a16="http://schemas.microsoft.com/office/drawing/2014/main" id="{1A9B6CF3-CAD0-EB4F-91AE-117E29DCE504}"/>
              </a:ext>
            </a:extLst>
          </p:cNvPr>
          <p:cNvGrpSpPr/>
          <p:nvPr/>
        </p:nvGrpSpPr>
        <p:grpSpPr>
          <a:xfrm>
            <a:off x="6219155" y="1571303"/>
            <a:ext cx="5221073" cy="2072915"/>
            <a:chOff x="6240725" y="1916792"/>
            <a:chExt cx="5733470" cy="2276351"/>
          </a:xfrm>
        </p:grpSpPr>
        <p:sp>
          <p:nvSpPr>
            <p:cNvPr id="277" name="Rectangle 276">
              <a:extLst>
                <a:ext uri="{FF2B5EF4-FFF2-40B4-BE49-F238E27FC236}">
                  <a16:creationId xmlns:a16="http://schemas.microsoft.com/office/drawing/2014/main" id="{A89083AB-C167-65A1-35D5-3C679F346455}"/>
                </a:ext>
              </a:extLst>
            </p:cNvPr>
            <p:cNvSpPr/>
            <p:nvPr/>
          </p:nvSpPr>
          <p:spPr bwMode="auto">
            <a:xfrm>
              <a:off x="6240725" y="1916792"/>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altLang="zh-CN" sz="2000" kern="0" dirty="0">
                  <a:latin typeface="Calibri" panose="020F0502020204030204"/>
                  <a:cs typeface="Segoe UI Semibold" panose="020B0702040204020203" pitchFamily="34" charset="0"/>
                </a:rPr>
                <a:t>Timer-based processing</a:t>
              </a:r>
              <a:r>
                <a:rPr lang="zh-CN" altLang="en-US" sz="2000" kern="0" dirty="0">
                  <a:latin typeface="Calibri" panose="020F0502020204030204"/>
                  <a:cs typeface="Segoe UI Semibold" panose="020B0702040204020203" pitchFamily="34" charset="0"/>
                </a:rPr>
                <a:t>
</a:t>
              </a:r>
              <a:endParaRPr lang="en-US" sz="2000" kern="0" dirty="0">
                <a:latin typeface="Calibri" panose="020F0502020204030204"/>
                <a:cs typeface="Segoe UI Semibold" panose="020B0702040204020203" pitchFamily="34" charset="0"/>
              </a:endParaRPr>
            </a:p>
          </p:txBody>
        </p:sp>
        <p:sp>
          <p:nvSpPr>
            <p:cNvPr id="278" name="Rectangle 47">
              <a:extLst>
                <a:ext uri="{FF2B5EF4-FFF2-40B4-BE49-F238E27FC236}">
                  <a16:creationId xmlns:a16="http://schemas.microsoft.com/office/drawing/2014/main" id="{8344FCCE-CBC6-1459-441D-93D87C80559A}"/>
                </a:ext>
              </a:extLst>
            </p:cNvPr>
            <p:cNvSpPr>
              <a:spLocks noChangeArrowheads="1"/>
            </p:cNvSpPr>
            <p:nvPr/>
          </p:nvSpPr>
          <p:spPr bwMode="auto">
            <a:xfrm>
              <a:off x="10869280" y="3774773"/>
              <a:ext cx="653513"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Clean table</a:t>
              </a:r>
            </a:p>
          </p:txBody>
        </p:sp>
        <p:sp>
          <p:nvSpPr>
            <p:cNvPr id="279" name="Rectangle 47">
              <a:extLst>
                <a:ext uri="{FF2B5EF4-FFF2-40B4-BE49-F238E27FC236}">
                  <a16:creationId xmlns:a16="http://schemas.microsoft.com/office/drawing/2014/main" id="{403E4D22-04E5-FEB3-DC9B-450C7EFC049E}"/>
                </a:ext>
              </a:extLst>
            </p:cNvPr>
            <p:cNvSpPr>
              <a:spLocks noChangeArrowheads="1"/>
            </p:cNvSpPr>
            <p:nvPr/>
          </p:nvSpPr>
          <p:spPr bwMode="auto">
            <a:xfrm>
              <a:off x="6682194" y="3774773"/>
              <a:ext cx="50090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Every 15</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minutes</a:t>
              </a:r>
            </a:p>
          </p:txBody>
        </p:sp>
        <p:cxnSp>
          <p:nvCxnSpPr>
            <p:cNvPr id="280" name="Straight Arrow Connector 279">
              <a:extLst>
                <a:ext uri="{FF2B5EF4-FFF2-40B4-BE49-F238E27FC236}">
                  <a16:creationId xmlns:a16="http://schemas.microsoft.com/office/drawing/2014/main" id="{2950B9E7-ACB9-9BCF-0B5E-B470F0E847B9}"/>
                </a:ext>
              </a:extLst>
            </p:cNvPr>
            <p:cNvCxnSpPr>
              <a:cxnSpLocks/>
            </p:cNvCxnSpPr>
            <p:nvPr/>
          </p:nvCxnSpPr>
          <p:spPr>
            <a:xfrm>
              <a:off x="7355130" y="3089583"/>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1" name="Rectangle: Rounded Corners 280">
              <a:extLst>
                <a:ext uri="{FF2B5EF4-FFF2-40B4-BE49-F238E27FC236}">
                  <a16:creationId xmlns:a16="http://schemas.microsoft.com/office/drawing/2014/main" id="{C571120A-D695-1A1C-4FE6-1E7AA1FBC148}"/>
                </a:ext>
              </a:extLst>
            </p:cNvPr>
            <p:cNvSpPr/>
            <p:nvPr/>
          </p:nvSpPr>
          <p:spPr bwMode="auto">
            <a:xfrm>
              <a:off x="7914489" y="2640283"/>
              <a:ext cx="2183095"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82" name="Group 281">
              <a:extLst>
                <a:ext uri="{FF2B5EF4-FFF2-40B4-BE49-F238E27FC236}">
                  <a16:creationId xmlns:a16="http://schemas.microsoft.com/office/drawing/2014/main" id="{58E13147-AE0D-BF9B-DBA4-884C78643D0E}"/>
                </a:ext>
              </a:extLst>
            </p:cNvPr>
            <p:cNvGrpSpPr/>
            <p:nvPr/>
          </p:nvGrpSpPr>
          <p:grpSpPr>
            <a:xfrm>
              <a:off x="7917950" y="2524829"/>
              <a:ext cx="452260" cy="417074"/>
              <a:chOff x="7989965" y="5173839"/>
              <a:chExt cx="308230" cy="284249"/>
            </a:xfrm>
          </p:grpSpPr>
          <p:sp>
            <p:nvSpPr>
              <p:cNvPr id="367" name="Rectangle 366">
                <a:extLst>
                  <a:ext uri="{FF2B5EF4-FFF2-40B4-BE49-F238E27FC236}">
                    <a16:creationId xmlns:a16="http://schemas.microsoft.com/office/drawing/2014/main" id="{F2030056-8E41-EBF2-9946-75A5428E07F6}"/>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368" name="Group 367">
                <a:extLst>
                  <a:ext uri="{FF2B5EF4-FFF2-40B4-BE49-F238E27FC236}">
                    <a16:creationId xmlns:a16="http://schemas.microsoft.com/office/drawing/2014/main" id="{B66C2472-8D37-E272-F068-21B4525BAF7F}"/>
                  </a:ext>
                </a:extLst>
              </p:cNvPr>
              <p:cNvGrpSpPr/>
              <p:nvPr/>
            </p:nvGrpSpPr>
            <p:grpSpPr>
              <a:xfrm>
                <a:off x="7989965" y="5173839"/>
                <a:ext cx="308230" cy="284249"/>
                <a:chOff x="7875624" y="5410159"/>
                <a:chExt cx="308230" cy="284249"/>
              </a:xfrm>
            </p:grpSpPr>
            <p:sp>
              <p:nvSpPr>
                <p:cNvPr id="369" name="Freeform 17">
                  <a:extLst>
                    <a:ext uri="{FF2B5EF4-FFF2-40B4-BE49-F238E27FC236}">
                      <a16:creationId xmlns:a16="http://schemas.microsoft.com/office/drawing/2014/main" id="{9C82E59D-E708-0F1D-F83E-94BDACD93356}"/>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370" name="Group 369">
                  <a:extLst>
                    <a:ext uri="{FF2B5EF4-FFF2-40B4-BE49-F238E27FC236}">
                      <a16:creationId xmlns:a16="http://schemas.microsoft.com/office/drawing/2014/main" id="{A169CAC3-3564-C727-1727-4A124E3CE682}"/>
                    </a:ext>
                  </a:extLst>
                </p:cNvPr>
                <p:cNvGrpSpPr/>
                <p:nvPr/>
              </p:nvGrpSpPr>
              <p:grpSpPr>
                <a:xfrm>
                  <a:off x="7875624" y="5410159"/>
                  <a:ext cx="308230" cy="284249"/>
                  <a:chOff x="7875624" y="5410159"/>
                  <a:chExt cx="308230" cy="284249"/>
                </a:xfrm>
              </p:grpSpPr>
              <p:sp>
                <p:nvSpPr>
                  <p:cNvPr id="371" name="Freeform 15">
                    <a:extLst>
                      <a:ext uri="{FF2B5EF4-FFF2-40B4-BE49-F238E27FC236}">
                        <a16:creationId xmlns:a16="http://schemas.microsoft.com/office/drawing/2014/main" id="{2177C318-0C0B-5011-B163-FFFE34CDBB5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2" name="Freeform 16">
                    <a:extLst>
                      <a:ext uri="{FF2B5EF4-FFF2-40B4-BE49-F238E27FC236}">
                        <a16:creationId xmlns:a16="http://schemas.microsoft.com/office/drawing/2014/main" id="{1154C8A2-1FED-11C6-D3F4-9F88A8898997}"/>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3" name="Freeform 19">
                    <a:extLst>
                      <a:ext uri="{FF2B5EF4-FFF2-40B4-BE49-F238E27FC236}">
                        <a16:creationId xmlns:a16="http://schemas.microsoft.com/office/drawing/2014/main" id="{84958C65-2E84-4E0E-D330-8629987BDD2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283" name="Straight Arrow Connector 282">
              <a:extLst>
                <a:ext uri="{FF2B5EF4-FFF2-40B4-BE49-F238E27FC236}">
                  <a16:creationId xmlns:a16="http://schemas.microsoft.com/office/drawing/2014/main" id="{20C28A98-F76F-6C82-A8E0-EF3F2992386B}"/>
                </a:ext>
              </a:extLst>
            </p:cNvPr>
            <p:cNvCxnSpPr>
              <a:cxnSpLocks/>
            </p:cNvCxnSpPr>
            <p:nvPr/>
          </p:nvCxnSpPr>
          <p:spPr>
            <a:xfrm>
              <a:off x="10124063" y="3143516"/>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4" name="Rectangle 47">
              <a:extLst>
                <a:ext uri="{FF2B5EF4-FFF2-40B4-BE49-F238E27FC236}">
                  <a16:creationId xmlns:a16="http://schemas.microsoft.com/office/drawing/2014/main" id="{3CDFFCF7-C52D-9A27-3AFF-E474C53BCDC1}"/>
                </a:ext>
              </a:extLst>
            </p:cNvPr>
            <p:cNvSpPr>
              <a:spLocks noChangeArrowheads="1"/>
            </p:cNvSpPr>
            <p:nvPr/>
          </p:nvSpPr>
          <p:spPr bwMode="auto">
            <a:xfrm>
              <a:off x="8340715" y="3774773"/>
              <a:ext cx="1547605"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Find and clean invalid data</a:t>
              </a:r>
            </a:p>
          </p:txBody>
        </p:sp>
        <p:sp>
          <p:nvSpPr>
            <p:cNvPr id="285" name="Rectangle: Rounded Corners 284">
              <a:extLst>
                <a:ext uri="{FF2B5EF4-FFF2-40B4-BE49-F238E27FC236}">
                  <a16:creationId xmlns:a16="http://schemas.microsoft.com/office/drawing/2014/main" id="{FF56FBA0-F921-69B3-06C3-995C6F61FD8A}"/>
                </a:ext>
              </a:extLst>
            </p:cNvPr>
            <p:cNvSpPr/>
            <p:nvPr/>
          </p:nvSpPr>
          <p:spPr bwMode="auto">
            <a:xfrm>
              <a:off x="10709136" y="2614512"/>
              <a:ext cx="974859" cy="974190"/>
            </a:xfrm>
            <a:prstGeom prst="roundRect">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86" name="Group 285">
              <a:extLst>
                <a:ext uri="{FF2B5EF4-FFF2-40B4-BE49-F238E27FC236}">
                  <a16:creationId xmlns:a16="http://schemas.microsoft.com/office/drawing/2014/main" id="{67AA2608-F5E9-B00F-F652-0D7520C0BBFE}"/>
                </a:ext>
              </a:extLst>
            </p:cNvPr>
            <p:cNvGrpSpPr/>
            <p:nvPr/>
          </p:nvGrpSpPr>
          <p:grpSpPr>
            <a:xfrm>
              <a:off x="10904663" y="2851700"/>
              <a:ext cx="583805" cy="499815"/>
              <a:chOff x="5888038" y="3135313"/>
              <a:chExt cx="1125538" cy="963612"/>
            </a:xfrm>
          </p:grpSpPr>
          <p:sp>
            <p:nvSpPr>
              <p:cNvPr id="338" name="Freeform 21">
                <a:extLst>
                  <a:ext uri="{FF2B5EF4-FFF2-40B4-BE49-F238E27FC236}">
                    <a16:creationId xmlns:a16="http://schemas.microsoft.com/office/drawing/2014/main" id="{FBC3BA2C-0FA2-DC35-D25D-4F40A2B9143E}"/>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39" name="Freeform 22">
                <a:extLst>
                  <a:ext uri="{FF2B5EF4-FFF2-40B4-BE49-F238E27FC236}">
                    <a16:creationId xmlns:a16="http://schemas.microsoft.com/office/drawing/2014/main" id="{28438C3F-054C-5264-44E6-4D3D34D08565}"/>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0" name="Rectangle 339">
                <a:extLst>
                  <a:ext uri="{FF2B5EF4-FFF2-40B4-BE49-F238E27FC236}">
                    <a16:creationId xmlns:a16="http://schemas.microsoft.com/office/drawing/2014/main" id="{782951AA-8BF4-7AF3-A61C-64151A4E8CDF}"/>
                  </a:ext>
                </a:extLst>
              </p:cNvPr>
              <p:cNvSpPr>
                <a:spLocks noChangeArrowheads="1"/>
              </p:cNvSpPr>
              <p:nvPr/>
            </p:nvSpPr>
            <p:spPr bwMode="auto">
              <a:xfrm>
                <a:off x="6311900"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1" name="Rectangle 340">
                <a:extLst>
                  <a:ext uri="{FF2B5EF4-FFF2-40B4-BE49-F238E27FC236}">
                    <a16:creationId xmlns:a16="http://schemas.microsoft.com/office/drawing/2014/main" id="{10D4F661-0120-E826-431A-37DE20D39AC2}"/>
                  </a:ext>
                </a:extLst>
              </p:cNvPr>
              <p:cNvSpPr>
                <a:spLocks noChangeArrowheads="1"/>
              </p:cNvSpPr>
              <p:nvPr/>
            </p:nvSpPr>
            <p:spPr bwMode="auto">
              <a:xfrm>
                <a:off x="6311900"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2" name="Rectangle 341">
                <a:extLst>
                  <a:ext uri="{FF2B5EF4-FFF2-40B4-BE49-F238E27FC236}">
                    <a16:creationId xmlns:a16="http://schemas.microsoft.com/office/drawing/2014/main" id="{8BB222E8-9375-3198-F529-265ABBA76CDE}"/>
                  </a:ext>
                </a:extLst>
              </p:cNvPr>
              <p:cNvSpPr>
                <a:spLocks noChangeArrowheads="1"/>
              </p:cNvSpPr>
              <p:nvPr/>
            </p:nvSpPr>
            <p:spPr bwMode="auto">
              <a:xfrm>
                <a:off x="6311900" y="3613150"/>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3" name="Rectangle 342">
                <a:extLst>
                  <a:ext uri="{FF2B5EF4-FFF2-40B4-BE49-F238E27FC236}">
                    <a16:creationId xmlns:a16="http://schemas.microsoft.com/office/drawing/2014/main" id="{B138C920-16F0-FD81-8F71-B0D3E245D985}"/>
                  </a:ext>
                </a:extLst>
              </p:cNvPr>
              <p:cNvSpPr>
                <a:spLocks noChangeArrowheads="1"/>
              </p:cNvSpPr>
              <p:nvPr/>
            </p:nvSpPr>
            <p:spPr bwMode="auto">
              <a:xfrm>
                <a:off x="6311900" y="3613150"/>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4" name="Rectangle 343">
                <a:extLst>
                  <a:ext uri="{FF2B5EF4-FFF2-40B4-BE49-F238E27FC236}">
                    <a16:creationId xmlns:a16="http://schemas.microsoft.com/office/drawing/2014/main" id="{24381C1B-4019-BB2C-7B29-7C1CCC1216DB}"/>
                  </a:ext>
                </a:extLst>
              </p:cNvPr>
              <p:cNvSpPr>
                <a:spLocks noChangeArrowheads="1"/>
              </p:cNvSpPr>
              <p:nvPr/>
            </p:nvSpPr>
            <p:spPr bwMode="auto">
              <a:xfrm>
                <a:off x="6650038" y="3613150"/>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5" name="Rectangle 344">
                <a:extLst>
                  <a:ext uri="{FF2B5EF4-FFF2-40B4-BE49-F238E27FC236}">
                    <a16:creationId xmlns:a16="http://schemas.microsoft.com/office/drawing/2014/main" id="{E503ADEE-83A7-9841-47AD-EA2427064451}"/>
                  </a:ext>
                </a:extLst>
              </p:cNvPr>
              <p:cNvSpPr>
                <a:spLocks noChangeArrowheads="1"/>
              </p:cNvSpPr>
              <p:nvPr/>
            </p:nvSpPr>
            <p:spPr bwMode="auto">
              <a:xfrm>
                <a:off x="6650038"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6" name="Rectangle 345">
                <a:extLst>
                  <a:ext uri="{FF2B5EF4-FFF2-40B4-BE49-F238E27FC236}">
                    <a16:creationId xmlns:a16="http://schemas.microsoft.com/office/drawing/2014/main" id="{D694E2DD-1BBD-9546-A803-C9AED24568AA}"/>
                  </a:ext>
                </a:extLst>
              </p:cNvPr>
              <p:cNvSpPr>
                <a:spLocks noChangeArrowheads="1"/>
              </p:cNvSpPr>
              <p:nvPr/>
            </p:nvSpPr>
            <p:spPr bwMode="auto">
              <a:xfrm>
                <a:off x="6650038"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7" name="Rectangle 346">
                <a:extLst>
                  <a:ext uri="{FF2B5EF4-FFF2-40B4-BE49-F238E27FC236}">
                    <a16:creationId xmlns:a16="http://schemas.microsoft.com/office/drawing/2014/main" id="{D47DD77C-EDCB-E236-712D-1A753FABAC55}"/>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8" name="Rectangle 347">
                <a:extLst>
                  <a:ext uri="{FF2B5EF4-FFF2-40B4-BE49-F238E27FC236}">
                    <a16:creationId xmlns:a16="http://schemas.microsoft.com/office/drawing/2014/main" id="{781B2093-5EB1-DF1D-BABB-06EB1C1955AF}"/>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9" name="Rectangle 348">
                <a:extLst>
                  <a:ext uri="{FF2B5EF4-FFF2-40B4-BE49-F238E27FC236}">
                    <a16:creationId xmlns:a16="http://schemas.microsoft.com/office/drawing/2014/main" id="{70E7AB3D-CE6A-3353-F554-101260F8F0FF}"/>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0" name="Rectangle 349">
                <a:extLst>
                  <a:ext uri="{FF2B5EF4-FFF2-40B4-BE49-F238E27FC236}">
                    <a16:creationId xmlns:a16="http://schemas.microsoft.com/office/drawing/2014/main" id="{C3EE3590-3603-3C52-E080-6AC7A5B43DF9}"/>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1" name="Rectangle 350">
                <a:extLst>
                  <a:ext uri="{FF2B5EF4-FFF2-40B4-BE49-F238E27FC236}">
                    <a16:creationId xmlns:a16="http://schemas.microsoft.com/office/drawing/2014/main" id="{F9BA4EF1-83ED-812E-5809-5FEDE411B69A}"/>
                  </a:ext>
                </a:extLst>
              </p:cNvPr>
              <p:cNvSpPr>
                <a:spLocks noChangeArrowheads="1"/>
              </p:cNvSpPr>
              <p:nvPr/>
            </p:nvSpPr>
            <p:spPr bwMode="auto">
              <a:xfrm>
                <a:off x="5973763" y="384333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2" name="Rectangle 351">
                <a:extLst>
                  <a:ext uri="{FF2B5EF4-FFF2-40B4-BE49-F238E27FC236}">
                    <a16:creationId xmlns:a16="http://schemas.microsoft.com/office/drawing/2014/main" id="{8986B14E-9B3E-E3CE-F1AF-09873524B98C}"/>
                  </a:ext>
                </a:extLst>
              </p:cNvPr>
              <p:cNvSpPr>
                <a:spLocks noChangeArrowheads="1"/>
              </p:cNvSpPr>
              <p:nvPr/>
            </p:nvSpPr>
            <p:spPr bwMode="auto">
              <a:xfrm>
                <a:off x="5973763" y="384333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3" name="Rectangle 352">
                <a:extLst>
                  <a:ext uri="{FF2B5EF4-FFF2-40B4-BE49-F238E27FC236}">
                    <a16:creationId xmlns:a16="http://schemas.microsoft.com/office/drawing/2014/main" id="{9B217518-99C3-A4BA-E20E-EB7DC57E0CEC}"/>
                  </a:ext>
                </a:extLst>
              </p:cNvPr>
              <p:cNvSpPr>
                <a:spLocks noChangeArrowheads="1"/>
              </p:cNvSpPr>
              <p:nvPr/>
            </p:nvSpPr>
            <p:spPr bwMode="auto">
              <a:xfrm>
                <a:off x="6311900" y="384333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4" name="Rectangle 353">
                <a:extLst>
                  <a:ext uri="{FF2B5EF4-FFF2-40B4-BE49-F238E27FC236}">
                    <a16:creationId xmlns:a16="http://schemas.microsoft.com/office/drawing/2014/main" id="{B09FA00C-E5E3-3588-3C91-3D8F2CD2D0B4}"/>
                  </a:ext>
                </a:extLst>
              </p:cNvPr>
              <p:cNvSpPr>
                <a:spLocks noChangeArrowheads="1"/>
              </p:cNvSpPr>
              <p:nvPr/>
            </p:nvSpPr>
            <p:spPr bwMode="auto">
              <a:xfrm>
                <a:off x="6650038" y="384333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5" name="Freeform 38">
                <a:extLst>
                  <a:ext uri="{FF2B5EF4-FFF2-40B4-BE49-F238E27FC236}">
                    <a16:creationId xmlns:a16="http://schemas.microsoft.com/office/drawing/2014/main" id="{3933E510-3B1C-1B41-4098-E2917C9A4B1F}"/>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6" name="Freeform 39">
                <a:extLst>
                  <a:ext uri="{FF2B5EF4-FFF2-40B4-BE49-F238E27FC236}">
                    <a16:creationId xmlns:a16="http://schemas.microsoft.com/office/drawing/2014/main" id="{EE64AC1A-E00B-52F6-E37C-B391AD383FA3}"/>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7" name="Freeform 40">
                <a:extLst>
                  <a:ext uri="{FF2B5EF4-FFF2-40B4-BE49-F238E27FC236}">
                    <a16:creationId xmlns:a16="http://schemas.microsoft.com/office/drawing/2014/main" id="{4FD33B70-06E9-4DA6-174A-3779C1CF9F19}"/>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8" name="Freeform 41">
                <a:extLst>
                  <a:ext uri="{FF2B5EF4-FFF2-40B4-BE49-F238E27FC236}">
                    <a16:creationId xmlns:a16="http://schemas.microsoft.com/office/drawing/2014/main" id="{347921D2-2539-6461-5E26-B02642A36E6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9" name="Freeform 42">
                <a:extLst>
                  <a:ext uri="{FF2B5EF4-FFF2-40B4-BE49-F238E27FC236}">
                    <a16:creationId xmlns:a16="http://schemas.microsoft.com/office/drawing/2014/main" id="{DFBAB567-E9BF-95AA-A5C2-ACEB36BE2DD6}"/>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0" name="Freeform 43">
                <a:extLst>
                  <a:ext uri="{FF2B5EF4-FFF2-40B4-BE49-F238E27FC236}">
                    <a16:creationId xmlns:a16="http://schemas.microsoft.com/office/drawing/2014/main" id="{A1016B94-A519-1ADB-9A21-DC60F5B31546}"/>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1" name="Rectangle 360">
                <a:extLst>
                  <a:ext uri="{FF2B5EF4-FFF2-40B4-BE49-F238E27FC236}">
                    <a16:creationId xmlns:a16="http://schemas.microsoft.com/office/drawing/2014/main" id="{C21E5109-F9DC-CCE0-4A2D-2A6978DA4FC9}"/>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2" name="Rectangle 361">
                <a:extLst>
                  <a:ext uri="{FF2B5EF4-FFF2-40B4-BE49-F238E27FC236}">
                    <a16:creationId xmlns:a16="http://schemas.microsoft.com/office/drawing/2014/main" id="{D7108584-83BA-4147-E432-606D059E4200}"/>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3" name="Rectangle 362">
                <a:extLst>
                  <a:ext uri="{FF2B5EF4-FFF2-40B4-BE49-F238E27FC236}">
                    <a16:creationId xmlns:a16="http://schemas.microsoft.com/office/drawing/2014/main" id="{F499C656-3B62-CBB2-89EF-EEDC469BAE4C}"/>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4" name="Rectangle 363">
                <a:extLst>
                  <a:ext uri="{FF2B5EF4-FFF2-40B4-BE49-F238E27FC236}">
                    <a16:creationId xmlns:a16="http://schemas.microsoft.com/office/drawing/2014/main" id="{AA6C7B95-425A-D424-9057-E673AF68FB28}"/>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5" name="Freeform 48">
                <a:extLst>
                  <a:ext uri="{FF2B5EF4-FFF2-40B4-BE49-F238E27FC236}">
                    <a16:creationId xmlns:a16="http://schemas.microsoft.com/office/drawing/2014/main" id="{2FD91F8A-26D7-AB22-DABE-D7AA8FE030E1}"/>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6" name="Freeform 49">
                <a:extLst>
                  <a:ext uri="{FF2B5EF4-FFF2-40B4-BE49-F238E27FC236}">
                    <a16:creationId xmlns:a16="http://schemas.microsoft.com/office/drawing/2014/main" id="{B8701BD5-1EE9-2EE0-332B-CC60273A5DA5}"/>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287" name="Group 286">
              <a:extLst>
                <a:ext uri="{FF2B5EF4-FFF2-40B4-BE49-F238E27FC236}">
                  <a16:creationId xmlns:a16="http://schemas.microsoft.com/office/drawing/2014/main" id="{F7A88C6D-EC54-B7B2-4464-A44B9B2F2251}"/>
                </a:ext>
              </a:extLst>
            </p:cNvPr>
            <p:cNvGrpSpPr/>
            <p:nvPr/>
          </p:nvGrpSpPr>
          <p:grpSpPr>
            <a:xfrm>
              <a:off x="6502049" y="2652225"/>
              <a:ext cx="858872" cy="854566"/>
              <a:chOff x="10534650" y="5259388"/>
              <a:chExt cx="633413" cy="630238"/>
            </a:xfrm>
          </p:grpSpPr>
          <p:sp>
            <p:nvSpPr>
              <p:cNvPr id="324" name="Oval 269">
                <a:extLst>
                  <a:ext uri="{FF2B5EF4-FFF2-40B4-BE49-F238E27FC236}">
                    <a16:creationId xmlns:a16="http://schemas.microsoft.com/office/drawing/2014/main" id="{53A8A1C0-D0BC-6624-707C-E6B3207C03BC}"/>
                  </a:ext>
                </a:extLst>
              </p:cNvPr>
              <p:cNvSpPr>
                <a:spLocks noChangeArrowheads="1"/>
              </p:cNvSpPr>
              <p:nvPr/>
            </p:nvSpPr>
            <p:spPr bwMode="auto">
              <a:xfrm>
                <a:off x="10534650" y="5259388"/>
                <a:ext cx="633413" cy="630238"/>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5" name="Oval 270">
                <a:extLst>
                  <a:ext uri="{FF2B5EF4-FFF2-40B4-BE49-F238E27FC236}">
                    <a16:creationId xmlns:a16="http://schemas.microsoft.com/office/drawing/2014/main" id="{E70107DC-8F77-EEC6-6646-BB0247FB4CD6}"/>
                  </a:ext>
                </a:extLst>
              </p:cNvPr>
              <p:cNvSpPr>
                <a:spLocks noChangeArrowheads="1"/>
              </p:cNvSpPr>
              <p:nvPr/>
            </p:nvSpPr>
            <p:spPr bwMode="auto">
              <a:xfrm>
                <a:off x="10579100" y="5307013"/>
                <a:ext cx="541338" cy="538163"/>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6" name="Oval 271">
                <a:extLst>
                  <a:ext uri="{FF2B5EF4-FFF2-40B4-BE49-F238E27FC236}">
                    <a16:creationId xmlns:a16="http://schemas.microsoft.com/office/drawing/2014/main" id="{916EDA7B-A72E-E628-5479-756D8442562F}"/>
                  </a:ext>
                </a:extLst>
              </p:cNvPr>
              <p:cNvSpPr>
                <a:spLocks noChangeArrowheads="1"/>
              </p:cNvSpPr>
              <p:nvPr/>
            </p:nvSpPr>
            <p:spPr bwMode="auto">
              <a:xfrm>
                <a:off x="10836275" y="5562600"/>
                <a:ext cx="30163" cy="26988"/>
              </a:xfrm>
              <a:prstGeom prst="ellipse">
                <a:avLst/>
              </a:prstGeom>
              <a:solidFill>
                <a:srgbClr val="28282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7" name="Line 272">
                <a:extLst>
                  <a:ext uri="{FF2B5EF4-FFF2-40B4-BE49-F238E27FC236}">
                    <a16:creationId xmlns:a16="http://schemas.microsoft.com/office/drawing/2014/main" id="{1A95D5F0-3827-AB70-841A-3F95AC95172A}"/>
                  </a:ext>
                </a:extLst>
              </p:cNvPr>
              <p:cNvSpPr>
                <a:spLocks noChangeShapeType="1"/>
              </p:cNvSpPr>
              <p:nvPr/>
            </p:nvSpPr>
            <p:spPr bwMode="auto">
              <a:xfrm>
                <a:off x="10850563" y="5322888"/>
                <a:ext cx="0" cy="504825"/>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8" name="Line 273">
                <a:extLst>
                  <a:ext uri="{FF2B5EF4-FFF2-40B4-BE49-F238E27FC236}">
                    <a16:creationId xmlns:a16="http://schemas.microsoft.com/office/drawing/2014/main" id="{DA78D5A0-81F9-97AD-D842-43BD1BB7F453}"/>
                  </a:ext>
                </a:extLst>
              </p:cNvPr>
              <p:cNvSpPr>
                <a:spLocks noChangeShapeType="1"/>
              </p:cNvSpPr>
              <p:nvPr/>
            </p:nvSpPr>
            <p:spPr bwMode="auto">
              <a:xfrm>
                <a:off x="10599738" y="5575300"/>
                <a:ext cx="503238" cy="0"/>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9" name="Line 274">
                <a:extLst>
                  <a:ext uri="{FF2B5EF4-FFF2-40B4-BE49-F238E27FC236}">
                    <a16:creationId xmlns:a16="http://schemas.microsoft.com/office/drawing/2014/main" id="{ABB81DB8-5378-221E-3B57-D3BFEAEF76AD}"/>
                  </a:ext>
                </a:extLst>
              </p:cNvPr>
              <p:cNvSpPr>
                <a:spLocks noChangeShapeType="1"/>
              </p:cNvSpPr>
              <p:nvPr/>
            </p:nvSpPr>
            <p:spPr bwMode="auto">
              <a:xfrm>
                <a:off x="10629900" y="5449888"/>
                <a:ext cx="439738" cy="249238"/>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0" name="Line 275">
                <a:extLst>
                  <a:ext uri="{FF2B5EF4-FFF2-40B4-BE49-F238E27FC236}">
                    <a16:creationId xmlns:a16="http://schemas.microsoft.com/office/drawing/2014/main" id="{985EC1F8-963F-BF0F-5B97-33348D93070A}"/>
                  </a:ext>
                </a:extLst>
              </p:cNvPr>
              <p:cNvSpPr>
                <a:spLocks noChangeShapeType="1"/>
              </p:cNvSpPr>
              <p:nvPr/>
            </p:nvSpPr>
            <p:spPr bwMode="auto">
              <a:xfrm flipV="1">
                <a:off x="10726738" y="5357813"/>
                <a:ext cx="249238" cy="43656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1" name="Line 276">
                <a:extLst>
                  <a:ext uri="{FF2B5EF4-FFF2-40B4-BE49-F238E27FC236}">
                    <a16:creationId xmlns:a16="http://schemas.microsoft.com/office/drawing/2014/main" id="{8AE14A10-7B69-A0DE-DDF2-96D2FF756880}"/>
                  </a:ext>
                </a:extLst>
              </p:cNvPr>
              <p:cNvSpPr>
                <a:spLocks noChangeShapeType="1"/>
              </p:cNvSpPr>
              <p:nvPr/>
            </p:nvSpPr>
            <p:spPr bwMode="auto">
              <a:xfrm>
                <a:off x="10723563" y="5357813"/>
                <a:ext cx="252413" cy="43656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2" name="Line 277">
                <a:extLst>
                  <a:ext uri="{FF2B5EF4-FFF2-40B4-BE49-F238E27FC236}">
                    <a16:creationId xmlns:a16="http://schemas.microsoft.com/office/drawing/2014/main" id="{F77A8BAD-4613-33DC-1377-B2ECF9140895}"/>
                  </a:ext>
                </a:extLst>
              </p:cNvPr>
              <p:cNvSpPr>
                <a:spLocks noChangeShapeType="1"/>
              </p:cNvSpPr>
              <p:nvPr/>
            </p:nvSpPr>
            <p:spPr bwMode="auto">
              <a:xfrm flipV="1">
                <a:off x="10629900" y="5449888"/>
                <a:ext cx="439738" cy="25241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3" name="Oval 278">
                <a:extLst>
                  <a:ext uri="{FF2B5EF4-FFF2-40B4-BE49-F238E27FC236}">
                    <a16:creationId xmlns:a16="http://schemas.microsoft.com/office/drawing/2014/main" id="{D67869B9-35A7-1D01-A813-A8D46C60EA18}"/>
                  </a:ext>
                </a:extLst>
              </p:cNvPr>
              <p:cNvSpPr>
                <a:spLocks noChangeArrowheads="1"/>
              </p:cNvSpPr>
              <p:nvPr/>
            </p:nvSpPr>
            <p:spPr bwMode="auto">
              <a:xfrm>
                <a:off x="10644188" y="5372100"/>
                <a:ext cx="411163" cy="407988"/>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4" name="Oval 279">
                <a:extLst>
                  <a:ext uri="{FF2B5EF4-FFF2-40B4-BE49-F238E27FC236}">
                    <a16:creationId xmlns:a16="http://schemas.microsoft.com/office/drawing/2014/main" id="{27AFD30C-C784-E315-78F8-31338A3F0E37}"/>
                  </a:ext>
                </a:extLst>
              </p:cNvPr>
              <p:cNvSpPr>
                <a:spLocks noChangeArrowheads="1"/>
              </p:cNvSpPr>
              <p:nvPr/>
            </p:nvSpPr>
            <p:spPr bwMode="auto">
              <a:xfrm>
                <a:off x="10836275" y="5562600"/>
                <a:ext cx="30163" cy="26988"/>
              </a:xfrm>
              <a:prstGeom prst="ellipse">
                <a:avLst/>
              </a:prstGeom>
              <a:solidFill>
                <a:srgbClr val="28282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5" name="Line 280">
                <a:extLst>
                  <a:ext uri="{FF2B5EF4-FFF2-40B4-BE49-F238E27FC236}">
                    <a16:creationId xmlns:a16="http://schemas.microsoft.com/office/drawing/2014/main" id="{0249C8E9-128B-1004-E79F-207403A65070}"/>
                  </a:ext>
                </a:extLst>
              </p:cNvPr>
              <p:cNvSpPr>
                <a:spLocks noChangeShapeType="1"/>
              </p:cNvSpPr>
              <p:nvPr/>
            </p:nvSpPr>
            <p:spPr bwMode="auto">
              <a:xfrm flipH="1" flipV="1">
                <a:off x="10694988" y="5422900"/>
                <a:ext cx="155575" cy="152400"/>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6" name="Line 281">
                <a:extLst>
                  <a:ext uri="{FF2B5EF4-FFF2-40B4-BE49-F238E27FC236}">
                    <a16:creationId xmlns:a16="http://schemas.microsoft.com/office/drawing/2014/main" id="{B87BB45F-5B96-AFAE-CF8A-FBE680B2D04F}"/>
                  </a:ext>
                </a:extLst>
              </p:cNvPr>
              <p:cNvSpPr>
                <a:spLocks noChangeShapeType="1"/>
              </p:cNvSpPr>
              <p:nvPr/>
            </p:nvSpPr>
            <p:spPr bwMode="auto">
              <a:xfrm>
                <a:off x="10850563" y="5575300"/>
                <a:ext cx="115888" cy="0"/>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7" name="Line 282">
                <a:extLst>
                  <a:ext uri="{FF2B5EF4-FFF2-40B4-BE49-F238E27FC236}">
                    <a16:creationId xmlns:a16="http://schemas.microsoft.com/office/drawing/2014/main" id="{A69E02CE-C344-1583-32D4-6C69168F06D4}"/>
                  </a:ext>
                </a:extLst>
              </p:cNvPr>
              <p:cNvSpPr>
                <a:spLocks noChangeShapeType="1"/>
              </p:cNvSpPr>
              <p:nvPr/>
            </p:nvSpPr>
            <p:spPr bwMode="auto">
              <a:xfrm flipH="1">
                <a:off x="10694988" y="5541963"/>
                <a:ext cx="188913" cy="187325"/>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grpSp>
        <p:grpSp>
          <p:nvGrpSpPr>
            <p:cNvPr id="288" name="Group 287">
              <a:extLst>
                <a:ext uri="{FF2B5EF4-FFF2-40B4-BE49-F238E27FC236}">
                  <a16:creationId xmlns:a16="http://schemas.microsoft.com/office/drawing/2014/main" id="{6B7A3364-7DB2-03B4-FC5A-D5F2538A1C9B}"/>
                </a:ext>
              </a:extLst>
            </p:cNvPr>
            <p:cNvGrpSpPr/>
            <p:nvPr/>
          </p:nvGrpSpPr>
          <p:grpSpPr>
            <a:xfrm>
              <a:off x="8547295" y="2851700"/>
              <a:ext cx="917482" cy="499815"/>
              <a:chOff x="8484563" y="2851700"/>
              <a:chExt cx="917482" cy="499815"/>
            </a:xfrm>
          </p:grpSpPr>
          <p:grpSp>
            <p:nvGrpSpPr>
              <p:cNvPr id="289" name="Group 288">
                <a:extLst>
                  <a:ext uri="{FF2B5EF4-FFF2-40B4-BE49-F238E27FC236}">
                    <a16:creationId xmlns:a16="http://schemas.microsoft.com/office/drawing/2014/main" id="{A73D956D-4126-3E40-CE4B-484C0006F5DC}"/>
                  </a:ext>
                </a:extLst>
              </p:cNvPr>
              <p:cNvGrpSpPr/>
              <p:nvPr/>
            </p:nvGrpSpPr>
            <p:grpSpPr>
              <a:xfrm>
                <a:off x="8818240" y="2851700"/>
                <a:ext cx="583805" cy="499815"/>
                <a:chOff x="5888038" y="3135313"/>
                <a:chExt cx="1125538" cy="963612"/>
              </a:xfrm>
            </p:grpSpPr>
            <p:sp>
              <p:nvSpPr>
                <p:cNvPr id="295" name="Freeform 21">
                  <a:extLst>
                    <a:ext uri="{FF2B5EF4-FFF2-40B4-BE49-F238E27FC236}">
                      <a16:creationId xmlns:a16="http://schemas.microsoft.com/office/drawing/2014/main" id="{A982FF10-79D7-AB13-BB12-A8DBA8D68AE1}"/>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6" name="Freeform 22">
                  <a:extLst>
                    <a:ext uri="{FF2B5EF4-FFF2-40B4-BE49-F238E27FC236}">
                      <a16:creationId xmlns:a16="http://schemas.microsoft.com/office/drawing/2014/main" id="{BD6DD961-6241-19CF-88FF-B8221F394C01}"/>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7" name="Rectangle 296">
                  <a:extLst>
                    <a:ext uri="{FF2B5EF4-FFF2-40B4-BE49-F238E27FC236}">
                      <a16:creationId xmlns:a16="http://schemas.microsoft.com/office/drawing/2014/main" id="{5FA135BB-A829-FD01-251A-591CC25250CD}"/>
                    </a:ext>
                  </a:extLst>
                </p:cNvPr>
                <p:cNvSpPr>
                  <a:spLocks noChangeArrowheads="1"/>
                </p:cNvSpPr>
                <p:nvPr/>
              </p:nvSpPr>
              <p:spPr bwMode="auto">
                <a:xfrm>
                  <a:off x="6311900"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8" name="Rectangle 297">
                  <a:extLst>
                    <a:ext uri="{FF2B5EF4-FFF2-40B4-BE49-F238E27FC236}">
                      <a16:creationId xmlns:a16="http://schemas.microsoft.com/office/drawing/2014/main" id="{A0B71CF9-B7BA-5257-3296-C5419275137F}"/>
                    </a:ext>
                  </a:extLst>
                </p:cNvPr>
                <p:cNvSpPr>
                  <a:spLocks noChangeArrowheads="1"/>
                </p:cNvSpPr>
                <p:nvPr/>
              </p:nvSpPr>
              <p:spPr bwMode="auto">
                <a:xfrm>
                  <a:off x="6311900"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9" name="Rectangle 298">
                  <a:extLst>
                    <a:ext uri="{FF2B5EF4-FFF2-40B4-BE49-F238E27FC236}">
                      <a16:creationId xmlns:a16="http://schemas.microsoft.com/office/drawing/2014/main" id="{3A8A4475-3216-9863-88A3-15F8483371C1}"/>
                    </a:ext>
                  </a:extLst>
                </p:cNvPr>
                <p:cNvSpPr>
                  <a:spLocks noChangeArrowheads="1"/>
                </p:cNvSpPr>
                <p:nvPr/>
              </p:nvSpPr>
              <p:spPr bwMode="auto">
                <a:xfrm>
                  <a:off x="6311900" y="3613150"/>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0" name="Rectangle 299">
                  <a:extLst>
                    <a:ext uri="{FF2B5EF4-FFF2-40B4-BE49-F238E27FC236}">
                      <a16:creationId xmlns:a16="http://schemas.microsoft.com/office/drawing/2014/main" id="{F4F69A96-74AD-B29E-8136-DB4B5E9564A3}"/>
                    </a:ext>
                  </a:extLst>
                </p:cNvPr>
                <p:cNvSpPr>
                  <a:spLocks noChangeArrowheads="1"/>
                </p:cNvSpPr>
                <p:nvPr/>
              </p:nvSpPr>
              <p:spPr bwMode="auto">
                <a:xfrm>
                  <a:off x="6311900" y="3613150"/>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1" name="Rectangle 300">
                  <a:extLst>
                    <a:ext uri="{FF2B5EF4-FFF2-40B4-BE49-F238E27FC236}">
                      <a16:creationId xmlns:a16="http://schemas.microsoft.com/office/drawing/2014/main" id="{064512E9-966A-68EB-4268-9816A17C5EC2}"/>
                    </a:ext>
                  </a:extLst>
                </p:cNvPr>
                <p:cNvSpPr>
                  <a:spLocks noChangeArrowheads="1"/>
                </p:cNvSpPr>
                <p:nvPr/>
              </p:nvSpPr>
              <p:spPr bwMode="auto">
                <a:xfrm>
                  <a:off x="6650038" y="3613150"/>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2" name="Rectangle 301">
                  <a:extLst>
                    <a:ext uri="{FF2B5EF4-FFF2-40B4-BE49-F238E27FC236}">
                      <a16:creationId xmlns:a16="http://schemas.microsoft.com/office/drawing/2014/main" id="{3AF7E245-BECE-B842-3EF9-DB2036C083AB}"/>
                    </a:ext>
                  </a:extLst>
                </p:cNvPr>
                <p:cNvSpPr>
                  <a:spLocks noChangeArrowheads="1"/>
                </p:cNvSpPr>
                <p:nvPr/>
              </p:nvSpPr>
              <p:spPr bwMode="auto">
                <a:xfrm>
                  <a:off x="6650038"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3" name="Rectangle 302">
                  <a:extLst>
                    <a:ext uri="{FF2B5EF4-FFF2-40B4-BE49-F238E27FC236}">
                      <a16:creationId xmlns:a16="http://schemas.microsoft.com/office/drawing/2014/main" id="{56B9ACE2-5295-B338-F91F-BD7E159476FA}"/>
                    </a:ext>
                  </a:extLst>
                </p:cNvPr>
                <p:cNvSpPr>
                  <a:spLocks noChangeArrowheads="1"/>
                </p:cNvSpPr>
                <p:nvPr/>
              </p:nvSpPr>
              <p:spPr bwMode="auto">
                <a:xfrm>
                  <a:off x="6650038"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4" name="Rectangle 303">
                  <a:extLst>
                    <a:ext uri="{FF2B5EF4-FFF2-40B4-BE49-F238E27FC236}">
                      <a16:creationId xmlns:a16="http://schemas.microsoft.com/office/drawing/2014/main" id="{91F77FEE-9884-72CC-0AA8-6A6E4868BCA7}"/>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5" name="Rectangle 304">
                  <a:extLst>
                    <a:ext uri="{FF2B5EF4-FFF2-40B4-BE49-F238E27FC236}">
                      <a16:creationId xmlns:a16="http://schemas.microsoft.com/office/drawing/2014/main" id="{94B0678C-F344-2B82-1E10-1EE95D898C6A}"/>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6" name="Rectangle 305">
                  <a:extLst>
                    <a:ext uri="{FF2B5EF4-FFF2-40B4-BE49-F238E27FC236}">
                      <a16:creationId xmlns:a16="http://schemas.microsoft.com/office/drawing/2014/main" id="{9A576B5C-7D32-0EC4-1A75-499FC13B7B9E}"/>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7" name="Rectangle 306">
                  <a:extLst>
                    <a:ext uri="{FF2B5EF4-FFF2-40B4-BE49-F238E27FC236}">
                      <a16:creationId xmlns:a16="http://schemas.microsoft.com/office/drawing/2014/main" id="{BD6A4637-559C-B2C3-C346-8513BC134DDA}"/>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8" name="Rectangle 307">
                  <a:extLst>
                    <a:ext uri="{FF2B5EF4-FFF2-40B4-BE49-F238E27FC236}">
                      <a16:creationId xmlns:a16="http://schemas.microsoft.com/office/drawing/2014/main" id="{F914351F-BF05-4D24-443B-D87060312D10}"/>
                    </a:ext>
                  </a:extLst>
                </p:cNvPr>
                <p:cNvSpPr>
                  <a:spLocks noChangeArrowheads="1"/>
                </p:cNvSpPr>
                <p:nvPr/>
              </p:nvSpPr>
              <p:spPr bwMode="auto">
                <a:xfrm>
                  <a:off x="5973763" y="3843338"/>
                  <a:ext cx="282575"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9" name="Rectangle 308">
                  <a:extLst>
                    <a:ext uri="{FF2B5EF4-FFF2-40B4-BE49-F238E27FC236}">
                      <a16:creationId xmlns:a16="http://schemas.microsoft.com/office/drawing/2014/main" id="{302A4A08-5382-E36F-BDEF-C17D7078C9DF}"/>
                    </a:ext>
                  </a:extLst>
                </p:cNvPr>
                <p:cNvSpPr>
                  <a:spLocks noChangeArrowheads="1"/>
                </p:cNvSpPr>
                <p:nvPr/>
              </p:nvSpPr>
              <p:spPr bwMode="auto">
                <a:xfrm>
                  <a:off x="5973763" y="384333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0" name="Rectangle 309">
                  <a:extLst>
                    <a:ext uri="{FF2B5EF4-FFF2-40B4-BE49-F238E27FC236}">
                      <a16:creationId xmlns:a16="http://schemas.microsoft.com/office/drawing/2014/main" id="{A440E4E1-D9F7-8D48-1F3C-159BA209D840}"/>
                    </a:ext>
                  </a:extLst>
                </p:cNvPr>
                <p:cNvSpPr>
                  <a:spLocks noChangeArrowheads="1"/>
                </p:cNvSpPr>
                <p:nvPr/>
              </p:nvSpPr>
              <p:spPr bwMode="auto">
                <a:xfrm>
                  <a:off x="6311900" y="3843338"/>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1" name="Rectangle 310">
                  <a:extLst>
                    <a:ext uri="{FF2B5EF4-FFF2-40B4-BE49-F238E27FC236}">
                      <a16:creationId xmlns:a16="http://schemas.microsoft.com/office/drawing/2014/main" id="{3D04A2A8-DFCC-BC5F-E1EA-DB70D30C5A15}"/>
                    </a:ext>
                  </a:extLst>
                </p:cNvPr>
                <p:cNvSpPr>
                  <a:spLocks noChangeArrowheads="1"/>
                </p:cNvSpPr>
                <p:nvPr/>
              </p:nvSpPr>
              <p:spPr bwMode="auto">
                <a:xfrm>
                  <a:off x="6650038" y="3843338"/>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2" name="Freeform 38">
                  <a:extLst>
                    <a:ext uri="{FF2B5EF4-FFF2-40B4-BE49-F238E27FC236}">
                      <a16:creationId xmlns:a16="http://schemas.microsoft.com/office/drawing/2014/main" id="{8E32350B-A960-E9C4-B8C8-4EA0EFF49F58}"/>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3" name="Freeform 39">
                  <a:extLst>
                    <a:ext uri="{FF2B5EF4-FFF2-40B4-BE49-F238E27FC236}">
                      <a16:creationId xmlns:a16="http://schemas.microsoft.com/office/drawing/2014/main" id="{3CEBBA9A-93BE-18A1-55CD-6C77B5BF8830}"/>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4" name="Freeform 40">
                  <a:extLst>
                    <a:ext uri="{FF2B5EF4-FFF2-40B4-BE49-F238E27FC236}">
                      <a16:creationId xmlns:a16="http://schemas.microsoft.com/office/drawing/2014/main" id="{A99E2095-E358-9082-2468-0E0963C7819F}"/>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5" name="Freeform 41">
                  <a:extLst>
                    <a:ext uri="{FF2B5EF4-FFF2-40B4-BE49-F238E27FC236}">
                      <a16:creationId xmlns:a16="http://schemas.microsoft.com/office/drawing/2014/main" id="{78C4EB56-E9DD-7130-8AD5-D02783BCBA1F}"/>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6" name="Freeform 42">
                  <a:extLst>
                    <a:ext uri="{FF2B5EF4-FFF2-40B4-BE49-F238E27FC236}">
                      <a16:creationId xmlns:a16="http://schemas.microsoft.com/office/drawing/2014/main" id="{1A47EF70-2846-D0F6-8166-3BA464B34DF8}"/>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7" name="Freeform 43">
                  <a:extLst>
                    <a:ext uri="{FF2B5EF4-FFF2-40B4-BE49-F238E27FC236}">
                      <a16:creationId xmlns:a16="http://schemas.microsoft.com/office/drawing/2014/main" id="{F02A915B-954C-9166-828C-4AB612D6F3E2}"/>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8" name="Rectangle 317">
                  <a:extLst>
                    <a:ext uri="{FF2B5EF4-FFF2-40B4-BE49-F238E27FC236}">
                      <a16:creationId xmlns:a16="http://schemas.microsoft.com/office/drawing/2014/main" id="{891281AD-7CE1-EBB8-80CC-99D6BDE510B8}"/>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9" name="Rectangle 318">
                  <a:extLst>
                    <a:ext uri="{FF2B5EF4-FFF2-40B4-BE49-F238E27FC236}">
                      <a16:creationId xmlns:a16="http://schemas.microsoft.com/office/drawing/2014/main" id="{67A1767C-7FA5-DBB4-BC38-E361B7614FB2}"/>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0" name="Rectangle 319">
                  <a:extLst>
                    <a:ext uri="{FF2B5EF4-FFF2-40B4-BE49-F238E27FC236}">
                      <a16:creationId xmlns:a16="http://schemas.microsoft.com/office/drawing/2014/main" id="{E9B224B0-9545-2937-04F1-2860F5CAFE0F}"/>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1" name="Rectangle 320">
                  <a:extLst>
                    <a:ext uri="{FF2B5EF4-FFF2-40B4-BE49-F238E27FC236}">
                      <a16:creationId xmlns:a16="http://schemas.microsoft.com/office/drawing/2014/main" id="{0C1C7A26-5463-B4BC-A6D6-7AB0D3B86C8F}"/>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2" name="Freeform 48">
                  <a:extLst>
                    <a:ext uri="{FF2B5EF4-FFF2-40B4-BE49-F238E27FC236}">
                      <a16:creationId xmlns:a16="http://schemas.microsoft.com/office/drawing/2014/main" id="{C5C35519-E28E-88CD-BFAB-ECA353406078}"/>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3" name="Freeform 49">
                  <a:extLst>
                    <a:ext uri="{FF2B5EF4-FFF2-40B4-BE49-F238E27FC236}">
                      <a16:creationId xmlns:a16="http://schemas.microsoft.com/office/drawing/2014/main" id="{6EFA44B0-92A7-A719-BF2B-0759EA07D391}"/>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290" name="Group 4">
                <a:extLst>
                  <a:ext uri="{FF2B5EF4-FFF2-40B4-BE49-F238E27FC236}">
                    <a16:creationId xmlns:a16="http://schemas.microsoft.com/office/drawing/2014/main" id="{26156028-9562-751A-1A2B-832186581FE9}"/>
                  </a:ext>
                </a:extLst>
              </p:cNvPr>
              <p:cNvGrpSpPr>
                <a:grpSpLocks noChangeAspect="1"/>
              </p:cNvGrpSpPr>
              <p:nvPr/>
            </p:nvGrpSpPr>
            <p:grpSpPr bwMode="auto">
              <a:xfrm rot="2700000">
                <a:off x="8588544" y="2854660"/>
                <a:ext cx="323851" cy="531813"/>
                <a:chOff x="4714" y="2045"/>
                <a:chExt cx="204" cy="335"/>
              </a:xfrm>
            </p:grpSpPr>
            <p:sp>
              <p:nvSpPr>
                <p:cNvPr id="291" name="Oval 5">
                  <a:extLst>
                    <a:ext uri="{FF2B5EF4-FFF2-40B4-BE49-F238E27FC236}">
                      <a16:creationId xmlns:a16="http://schemas.microsoft.com/office/drawing/2014/main" id="{0B008E2E-F954-05D4-8E77-A0ACC026E7F5}"/>
                    </a:ext>
                  </a:extLst>
                </p:cNvPr>
                <p:cNvSpPr>
                  <a:spLocks noChangeArrowheads="1"/>
                </p:cNvSpPr>
                <p:nvPr/>
              </p:nvSpPr>
              <p:spPr bwMode="auto">
                <a:xfrm>
                  <a:off x="4714" y="2045"/>
                  <a:ext cx="204" cy="203"/>
                </a:xfrm>
                <a:prstGeom prst="ellipse">
                  <a:avLst/>
                </a:prstGeom>
                <a:solidFill>
                  <a:schemeClr val="tx1">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2" name="Freeform 6">
                  <a:extLst>
                    <a:ext uri="{FF2B5EF4-FFF2-40B4-BE49-F238E27FC236}">
                      <a16:creationId xmlns:a16="http://schemas.microsoft.com/office/drawing/2014/main" id="{B10F4E20-DF1C-E27A-BBC1-4412D1EE4A2B}"/>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3" name="Oval 7">
                  <a:extLst>
                    <a:ext uri="{FF2B5EF4-FFF2-40B4-BE49-F238E27FC236}">
                      <a16:creationId xmlns:a16="http://schemas.microsoft.com/office/drawing/2014/main" id="{9F935028-B39C-F033-5532-40EF296F1A09}"/>
                    </a:ext>
                  </a:extLst>
                </p:cNvPr>
                <p:cNvSpPr>
                  <a:spLocks noChangeArrowheads="1"/>
                </p:cNvSpPr>
                <p:nvPr/>
              </p:nvSpPr>
              <p:spPr bwMode="auto">
                <a:xfrm>
                  <a:off x="4742" y="2072"/>
                  <a:ext cx="149" cy="149"/>
                </a:xfrm>
                <a:prstGeom prst="ellipse">
                  <a:avLst/>
                </a:prstGeom>
                <a:solidFill>
                  <a:schemeClr val="accent4">
                    <a:lumMod val="60000"/>
                    <a:lumOff val="4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4" name="Freeform 8">
                  <a:extLst>
                    <a:ext uri="{FF2B5EF4-FFF2-40B4-BE49-F238E27FC236}">
                      <a16:creationId xmlns:a16="http://schemas.microsoft.com/office/drawing/2014/main" id="{B10EDBD8-C428-2C27-3954-3BDE67A3293A}"/>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grpSp>
        </p:grpSp>
      </p:grpSp>
      <p:sp>
        <p:nvSpPr>
          <p:cNvPr id="374" name="Rectangle 373">
            <a:extLst>
              <a:ext uri="{FF2B5EF4-FFF2-40B4-BE49-F238E27FC236}">
                <a16:creationId xmlns:a16="http://schemas.microsoft.com/office/drawing/2014/main" id="{5961D1BF-4A97-D811-5964-D1F5630B86D5}"/>
              </a:ext>
            </a:extLst>
          </p:cNvPr>
          <p:cNvSpPr/>
          <p:nvPr/>
        </p:nvSpPr>
        <p:spPr>
          <a:xfrm>
            <a:off x="6029998" y="2749889"/>
            <a:ext cx="242374" cy="369332"/>
          </a:xfrm>
          <a:prstGeom prst="rect">
            <a:avLst/>
          </a:prstGeom>
          <a:ln>
            <a:solidFill>
              <a:schemeClr val="accent1"/>
            </a:solidFill>
          </a:ln>
        </p:spPr>
        <p:txBody>
          <a:bodyPr wrap="none">
            <a:spAutoFit/>
          </a:bodyPr>
          <a:lstStyle/>
          <a:p>
            <a:r>
              <a:rPr lang="en-US">
                <a:latin typeface="Times" pitchFamily="2" charset="0"/>
              </a:rPr>
              <a:t> </a:t>
            </a:r>
            <a:endParaRPr lang="en-US"/>
          </a:p>
        </p:txBody>
      </p:sp>
      <p:sp>
        <p:nvSpPr>
          <p:cNvPr id="375" name="TextBox 375">
            <a:extLst>
              <a:ext uri="{FF2B5EF4-FFF2-40B4-BE49-F238E27FC236}">
                <a16:creationId xmlns:a16="http://schemas.microsoft.com/office/drawing/2014/main" id="{022470B8-F3CC-1410-A09B-C7D39DC67F69}"/>
              </a:ext>
            </a:extLst>
          </p:cNvPr>
          <p:cNvSpPr txBox="1"/>
          <p:nvPr/>
        </p:nvSpPr>
        <p:spPr>
          <a:xfrm>
            <a:off x="785885" y="899359"/>
            <a:ext cx="6513340" cy="646331"/>
          </a:xfrm>
          <a:prstGeom prst="rect">
            <a:avLst/>
          </a:prstGeom>
          <a:noFill/>
        </p:spPr>
        <p:txBody>
          <a:bodyPr wrap="square">
            <a:spAutoFit/>
          </a:bodyPr>
          <a:lstStyle/>
          <a:p>
            <a:r>
              <a:rPr lang="en-US" altLang="zh-CN"/>
              <a:t>Any scenario that requires a response to an event
</a:t>
            </a:r>
            <a:endParaRPr lang="zh-CN" altLang="en-US" dirty="0"/>
          </a:p>
        </p:txBody>
      </p:sp>
    </p:spTree>
    <p:extLst>
      <p:ext uri="{BB962C8B-B14F-4D97-AF65-F5344CB8AC3E}">
        <p14:creationId xmlns:p14="http://schemas.microsoft.com/office/powerpoint/2010/main" val="17998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61"/>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6"/>
                                        </p:tgtEl>
                                        <p:attrNameLst>
                                          <p:attrName>style.visibility</p:attrName>
                                        </p:attrNameLst>
                                      </p:cBhvr>
                                      <p:to>
                                        <p:strVal val="visible"/>
                                      </p:to>
                                    </p:set>
                                    <p:animEffect transition="in" filter="fade">
                                      <p:cBhvr>
                                        <p:cTn id="14" dur="500"/>
                                        <p:tgtEl>
                                          <p:spTgt spid="276"/>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276"/>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9"/>
                                        </p:tgtEl>
                                        <p:attrNameLst>
                                          <p:attrName>style.visibility</p:attrName>
                                        </p:attrNameLst>
                                      </p:cBhvr>
                                      <p:to>
                                        <p:strVal val="visible"/>
                                      </p:to>
                                    </p:set>
                                    <p:animEffect transition="in" filter="fade">
                                      <p:cBhvr>
                                        <p:cTn id="21" dur="500"/>
                                        <p:tgtEl>
                                          <p:spTgt spid="16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16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dirty="0">
                <a:solidFill>
                  <a:schemeClr val="tx1"/>
                </a:solidFill>
                <a:latin typeface="Segoe UI Semibold"/>
              </a:rPr>
              <a:t>Azure App Service</a:t>
            </a:r>
          </a:p>
        </p:txBody>
      </p:sp>
      <p:pic>
        <p:nvPicPr>
          <p:cNvPr id="5" name="Graphic 4">
            <a:extLst>
              <a:ext uri="{FF2B5EF4-FFF2-40B4-BE49-F238E27FC236}">
                <a16:creationId xmlns:a16="http://schemas.microsoft.com/office/drawing/2014/main" id="{391BCD22-4EC5-1B39-2CA0-88275AB85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1385" y="2236914"/>
            <a:ext cx="2652585" cy="2652585"/>
          </a:xfrm>
          <a:prstGeom prst="rect">
            <a:avLst/>
          </a:prstGeom>
        </p:spPr>
      </p:pic>
      <p:sp>
        <p:nvSpPr>
          <p:cNvPr id="6" name="Text Placeholder 11">
            <a:extLst>
              <a:ext uri="{FF2B5EF4-FFF2-40B4-BE49-F238E27FC236}">
                <a16:creationId xmlns:a16="http://schemas.microsoft.com/office/drawing/2014/main" id="{8FEF8125-C22F-56BB-E27A-7219AFEDC028}"/>
              </a:ext>
            </a:extLst>
          </p:cNvPr>
          <p:cNvSpPr txBox="1">
            <a:spLocks/>
          </p:cNvSpPr>
          <p:nvPr/>
        </p:nvSpPr>
        <p:spPr>
          <a:xfrm>
            <a:off x="823111" y="3126061"/>
            <a:ext cx="4942689"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indent="-224097" defTabSz="896386">
              <a:lnSpc>
                <a:spcPct val="90000"/>
              </a:lnSpc>
              <a:buFont typeface="Arial" panose="020B0604020202020204" pitchFamily="34" charset="0"/>
              <a:buChar char="•"/>
            </a:pPr>
            <a:r>
              <a:rPr lang="en-US" altLang="zh-CN" sz="1800" dirty="0">
                <a:solidFill>
                  <a:schemeClr val="tx1"/>
                </a:solidFill>
                <a:latin typeface="Segoe UI"/>
              </a:rPr>
              <a:t>Gain agility by letting developers focus on building new features
Bring in your favorite framework, container, or operating system, and standardize how apps are created and edited
Get the productivity benefits of a fully managed platform today</a:t>
            </a:r>
            <a:endParaRPr lang="en-US" sz="1800" dirty="0">
              <a:solidFill>
                <a:schemeClr val="tx1"/>
              </a:solidFill>
              <a:latin typeface="Segoe UI"/>
            </a:endParaRPr>
          </a:p>
        </p:txBody>
      </p:sp>
      <p:sp>
        <p:nvSpPr>
          <p:cNvPr id="4" name="TextBox 3">
            <a:extLst>
              <a:ext uri="{FF2B5EF4-FFF2-40B4-BE49-F238E27FC236}">
                <a16:creationId xmlns:a16="http://schemas.microsoft.com/office/drawing/2014/main" id="{C6FD7FEB-94F4-B449-AA71-5E2A4B796C39}"/>
              </a:ext>
            </a:extLst>
          </p:cNvPr>
          <p:cNvSpPr txBox="1"/>
          <p:nvPr/>
        </p:nvSpPr>
        <p:spPr>
          <a:xfrm>
            <a:off x="801099" y="2582375"/>
            <a:ext cx="4266201" cy="646331"/>
          </a:xfrm>
          <a:prstGeom prst="rect">
            <a:avLst/>
          </a:prstGeom>
          <a:noFill/>
        </p:spPr>
        <p:txBody>
          <a:bodyPr wrap="square">
            <a:spAutoFit/>
          </a:bodyPr>
          <a:lstStyle/>
          <a:p>
            <a:pPr marL="4459" indent="0" defTabSz="896386">
              <a:lnSpc>
                <a:spcPct val="90000"/>
              </a:lnSpc>
              <a:buNone/>
            </a:pPr>
            <a:r>
              <a:rPr lang="en-US" altLang="zh-CN" sz="2000"/>
              <a:t>Accelerate your business
</a:t>
            </a:r>
            <a:endParaRPr lang="en-US" altLang="zh-CN" sz="2000">
              <a:solidFill>
                <a:schemeClr val="tx1"/>
              </a:solidFill>
              <a:latin typeface="Segoe UI"/>
            </a:endParaRPr>
          </a:p>
        </p:txBody>
      </p:sp>
    </p:spTree>
    <p:extLst>
      <p:ext uri="{BB962C8B-B14F-4D97-AF65-F5344CB8AC3E}">
        <p14:creationId xmlns:p14="http://schemas.microsoft.com/office/powerpoint/2010/main" val="380100345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SFP_Black Template">
  <a:themeElements>
    <a:clrScheme name="Custom 1">
      <a:dk1>
        <a:srgbClr val="000000"/>
      </a:dk1>
      <a:lt1>
        <a:srgbClr val="FFFFFF"/>
      </a:lt1>
      <a:dk2>
        <a:srgbClr val="243A5E"/>
      </a:dk2>
      <a:lt2>
        <a:srgbClr val="E6E6E6"/>
      </a:lt2>
      <a:accent1>
        <a:srgbClr val="50E6FF"/>
      </a:accent1>
      <a:accent2>
        <a:srgbClr val="0078D4"/>
      </a:accent2>
      <a:accent3>
        <a:srgbClr val="243A5E"/>
      </a:accent3>
      <a:accent4>
        <a:srgbClr val="4FE5FF"/>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121903" tIns="60952" rIns="121903" bIns="60952" rtlCol="0" anchor="ctr" anchorCtr="1">
        <a:noAutofit/>
      </a:bodyPr>
      <a:lstStyle>
        <a:defPPr marL="0" marR="0" indent="0" algn="ctr" defTabSz="914367" eaLnBrk="1" fontAlgn="auto" latinLnBrk="0" hangingPunct="1">
          <a:lnSpc>
            <a:spcPct val="90000"/>
          </a:lnSpc>
          <a:spcBef>
            <a:spcPts val="0"/>
          </a:spcBef>
          <a:spcAft>
            <a:spcPts val="0"/>
          </a:spcAft>
          <a:buClrTx/>
          <a:buSzTx/>
          <a:buFontTx/>
          <a:buNone/>
          <a:tabLst/>
          <a:defRPr kumimoji="0" sz="1200" b="0" i="0" u="none" strike="noStrike" kern="0" cap="none" spc="0" normalizeH="0" baseline="0" noProof="0" dirty="0">
            <a:ln>
              <a:noFill/>
            </a:ln>
            <a:effectLst/>
            <a:uLnTx/>
            <a:uFillTx/>
          </a:defRPr>
        </a:defPPr>
      </a:lstStyle>
    </a:txDef>
  </a:objectDefaults>
  <a:extraClrSchemeLst/>
  <a:extLst>
    <a:ext uri="{05A4C25C-085E-4340-85A3-A5531E510DB2}">
      <thm15:themeFamily xmlns:thm15="http://schemas.microsoft.com/office/thememl/2012/main" name="Template_Starter_Blue-February_2020.potx" id="{B826D398-AEE5-4814-BEFA-24BA25FDD0A8}" vid="{D9FF9DF7-5C19-442A-AAD5-118E061F2B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DBC2CE-E7A3-467D-BA01-B6C9793CB3FD}">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85A2CC6F-8119-4AE6-90CF-673DBC4590F7}">
  <ds:schemaRefs>
    <ds:schemaRef ds:uri="http://schemas.microsoft.com/sharepoint/v3/contenttype/forms"/>
  </ds:schemaRefs>
</ds:datastoreItem>
</file>

<file path=customXml/itemProps3.xml><?xml version="1.0" encoding="utf-8"?>
<ds:datastoreItem xmlns:ds="http://schemas.openxmlformats.org/officeDocument/2006/customXml" ds:itemID="{27F1A5C7-6A94-4C9A-81A6-878EAC7B3C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56</TotalTime>
  <Words>1903</Words>
  <Application>Microsoft Office PowerPoint</Application>
  <PresentationFormat>Widescreen</PresentationFormat>
  <Paragraphs>224</Paragraphs>
  <Slides>17</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17</vt:i4>
      </vt:variant>
    </vt:vector>
  </HeadingPairs>
  <TitlesOfParts>
    <vt:vector size="31" baseType="lpstr">
      <vt:lpstr>等线</vt:lpstr>
      <vt:lpstr>等线 Light</vt:lpstr>
      <vt:lpstr>Arial</vt:lpstr>
      <vt:lpstr>Calibri</vt:lpstr>
      <vt:lpstr>Segoe UI</vt:lpstr>
      <vt:lpstr>Segoe UI Light</vt:lpstr>
      <vt:lpstr>Segoe UI Semibold</vt:lpstr>
      <vt:lpstr>Segoe UI Semilight</vt:lpstr>
      <vt:lpstr>Times</vt:lpstr>
      <vt:lpstr>Wingdings</vt:lpstr>
      <vt:lpstr>Office Theme</vt:lpstr>
      <vt:lpstr>1_Build 2019 Black</vt:lpstr>
      <vt:lpstr>3_Azure black</vt:lpstr>
      <vt:lpstr>SFP_Black Template</vt:lpstr>
      <vt:lpstr>GPT-ize AI Application</vt:lpstr>
      <vt:lpstr>Enterprise “GPT-ize” Intelligent App Architecture</vt:lpstr>
      <vt:lpstr>Azure Cognitive Search</vt:lpstr>
      <vt:lpstr>Cognitive Search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Management usage patterns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构建云上ChatGPT智能应用</dc:title>
  <dc:creator>Hao Xu</dc:creator>
  <cp:lastModifiedBy>Hao Xu</cp:lastModifiedBy>
  <cp:revision>12</cp:revision>
  <dcterms:created xsi:type="dcterms:W3CDTF">2023-03-14T02:52:34Z</dcterms:created>
  <dcterms:modified xsi:type="dcterms:W3CDTF">2023-03-24T06:38:52Z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ies>
</file>